
<file path=[Content_Types].xml><?xml version="1.0" encoding="utf-8"?>
<Types xmlns="http://schemas.openxmlformats.org/package/2006/content-types">
  <Default Extension="xml" ContentType="application/xml"/>
  <Default Extension="png" ContentType="image/png"/>
  <Default Extension="jfif" ContentType="image/jpeg"/>
  <Default Extension="jpeg" ContentType="image/jpeg"/>
  <Default Extension="rels" ContentType="application/vnd.openxmlformats-package.relationships+xml"/>
  <Default Extension="jpg" ContentType="image/jpeg"/>
  <Default Extension="bmp" ContentType="image/bmp"/>
  <Override PartName="/ppt/slides/slide3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26.xml" ContentType="application/vnd.openxmlformats-officedocument.presentationml.slide+xml"/>
  <Override PartName="/ppt/slides/slide7.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9.xml" ContentType="application/vnd.openxmlformats-officedocument.presentationml.slide+xml"/>
  <Override PartName="/ppt/slides/slide29.xml" ContentType="application/vnd.openxmlformats-officedocument.presentationml.slide+xml"/>
  <Override PartName="/ppt/slides/slide10.xml" ContentType="application/vnd.openxmlformats-officedocument.presentationml.slide+xml"/>
  <Override PartName="/ppt/slides/slide43.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s/slide14.xml" ContentType="application/vnd.openxmlformats-officedocument.presentationml.slide+xml"/>
  <Override PartName="/ppt/slides/slide47.xml" ContentType="application/vnd.openxmlformats-officedocument.presentationml.slide+xml"/>
  <Override PartName="/ppt/slideLayouts/slideLayout9.xml" ContentType="application/vnd.openxmlformats-officedocument.presentationml.slideLayout+xml"/>
  <Override PartName="/ppt/slides/slide15.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16.xml" ContentType="application/vnd.openxmlformats-officedocument.presentationml.slide+xml"/>
  <Override PartName="/ppt/slides/slide45.xml" ContentType="application/vnd.openxmlformats-officedocument.presentationml.slide+xml"/>
  <Override PartName="/ppt/slides/slide17.xml" ContentType="application/vnd.openxmlformats-officedocument.presentationml.slide+xml"/>
  <Override PartName="/ppt/slides/slide44.xml" ContentType="application/vnd.openxmlformats-officedocument.presentationml.slide+xml"/>
  <Override PartName="/ppt/slides/slide18.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19.xml" ContentType="application/vnd.openxmlformats-officedocument.presentationml.slide+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s/slide20.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Slides/notesSlide14.xml" ContentType="application/vnd.openxmlformats-officedocument.presentationml.notesSlide+xml"/>
  <Override PartName="/ppt/viewProps.xml" ContentType="application/vnd.openxmlformats-officedocument.presentationml.viewProps+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slides/slide48.xml" ContentType="application/vnd.openxmlformats-officedocument.presentationml.slide+xml"/>
  <Override PartName="/ppt/notesSlides/notesSlide48.xml" ContentType="application/vnd.openxmlformats-officedocument.presentationml.notesSlide+xml"/>
  <Override PartName="/ppt/slides/slide49.xml" ContentType="application/vnd.openxmlformats-officedocument.presentationml.slide+xml"/>
  <Override PartName="/ppt/theme/theme2.xml" ContentType="application/vnd.openxmlformats-officedocument.theme+xml"/>
  <Override PartName="/ppt/notesSlides/notesSlide49.xml" ContentType="application/vnd.openxmlformats-officedocument.presentationml.notesSlide+xml"/>
  <Override PartName="/ppt/slides/slide5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
  </p:notesMasterIdLst>
  <p:sldIdLst>
    <p:sldId id="256" r:id="rId3"/>
    <p:sldId id="311" r:id="rId4"/>
    <p:sldId id="257" r:id="rId5"/>
    <p:sldId id="258" r:id="rId6"/>
    <p:sldId id="318" r:id="rId7"/>
    <p:sldId id="259" r:id="rId8"/>
    <p:sldId id="261" r:id="rId9"/>
    <p:sldId id="286" r:id="rId10"/>
    <p:sldId id="312" r:id="rId11"/>
    <p:sldId id="313" r:id="rId12"/>
    <p:sldId id="314" r:id="rId13"/>
    <p:sldId id="316" r:id="rId14"/>
    <p:sldId id="265" r:id="rId15"/>
    <p:sldId id="319" r:id="rId16"/>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2814" y="120"/>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tableStyles" Target="tableStyles.xml"/><Relationship Id="rId18" Type="http://schemas.openxmlformats.org/officeDocument/2006/relationships/presProps" Target="presProps.xml"/><Relationship Id="rId19" Type="http://schemas.openxmlformats.org/officeDocument/2006/relationships/viewProps" Target="viewProps.xml"/><Relationship Id="rId2" Type="http://schemas.openxmlformats.org/officeDocument/2006/relationships/notesMaster" Target="notesMasters/notesMaster1.xml"/><Relationship Id="rId20"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
            <a:endParaRPr lang="en-US"/>
          </a:p>
        </p:txBody>
      </p:sp>
      <p:sp>
        <p:nvSpPr>
          <p:cNvPr id="3" name="Date Placeholder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
            <a:r>
              <a:rPr lang="en-US" smtClean="0"/>
              <a:t>*</a:t>
            </a:r>
            <a:endParaRPr lang="en-US"/>
          </a:p>
        </p:txBody>
      </p:sp>
      <p:sp>
        <p:nvSpPr>
          <p:cNvPr id="4" name="Slide Image Placeholder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
            <a:endParaRPr lang="en-US"/>
          </a:p>
        </p:txBody>
      </p:sp>
      <p:sp>
        <p:nvSpPr>
          <p:cNvPr id="5" name="Notes Placeholder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
            <a:endParaRPr lang="en-US"/>
          </a:p>
        </p:txBody>
      </p:sp>
      <p:sp>
        <p:nvSpPr>
          <p:cNvPr id="7" name="Slide Number Placeholder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
            <a:r>
              <a:rPr lang="en-US" smtClean="0"/>
              <a:t>#</a:t>
            </a:r>
            <a:endParaRPr lang="en-US"/>
          </a:p>
        </p:txBody>
      </p:sp>
    </p:spTree>
  </p:cSld>
  <p:clrMap bg1="lt1" tx1="dk1" bg2="lt2" tx2="dk2" accent1="accent1" accent2="accent2" accent3="accent3" accent4="accent4" accent5="accent5" accent6="accent6" hlink="hlink" folHlink="folHlink"/>
  <p:hf dt="0"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33C8078-0B91-44C4-AC29-0284480354C7}" type="slidenum">
              <a:rPr lang="en-US" smtClean="0"/>
              <a:t>‹#›</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436EF61-4E52-4E5F-8CDA-94D5C8FA8BE7}" type="slidenum">
              <a:rPr lang="en-US" smtClean="0"/>
              <a:t>‹#›</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ED667B0-8996-43B9-B37B-81F660D24714}" type="slidenum">
              <a:rPr lang="en-US" smtClean="0"/>
              <a:t>‹#›</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0E8C946-978E-4D77-ACF6-747111638299}" type="slidenum">
              <a:rPr lang="en-US" smtClean="0"/>
              <a:t>‹#›</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061FB91-2757-4497-8FAB-A8B72F7DD5A5}" type="slidenum">
              <a:rPr lang="en-US" smtClean="0"/>
              <a:t>‹#›</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AAD7489C-90EE-4106-B022-C6D2E9399BC0}" type="slidenum">
              <a:rPr lang="en-US" smtClean="0"/>
              <a:t>‹#›</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F6B43DA-FFD1-4085-9EAF-23A5975BA198}" type="slidenum">
              <a:rPr lang="en-US" smtClean="0"/>
              <a:t>‹#›</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558F1F5-F915-4E7C-88EF-88DC47C0A269}" type="slidenum">
              <a:rPr lang="en-US" smtClean="0"/>
              <a:t>‹#›</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8DD418D-3779-472E-82ED-2728A781A3B8}" type="slidenum">
              <a:rPr lang="en-US" smtClean="0"/>
              <a:t>‹#›</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0AF2A18-2171-4F46-A972-F50F5103A9B0}" type="slidenum">
              <a:rPr lang="en-US" smtClean="0"/>
              <a:t>‹#›</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7BCB27E-CEB3-41E1-9352-B61FAA425325}" type="slidenum">
              <a:rPr lang="en-US" smtClean="0"/>
              <a:t>‹#›</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50ACC4B-7A2F-4DE3-A15E-147F516FCBF6}" type="slidenum">
              <a:rPr lang="en-US" smtClean="0"/>
              <a:t>‹#›</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57D7087-82DC-4CBC-B1A9-8BF32375CCAE}" type="slidenum">
              <a:rPr lang="en-US" smtClean="0"/>
              <a:t>‹#›</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48FD98F-350F-4079-8D7A-A4839D46F735}" type="slidenum">
              <a:rPr lang="en-US" smtClean="0"/>
              <a:t>‹#›</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514350" y="1496484"/>
            <a:ext cx="5829300" cy="3183467"/>
          </a:xfrm>
        </p:spPr>
        <p:txBody>
          <a:bodyPr anchor="b"/>
          <a:lstStyle>
            <a:lvl1pPr algn="ctr">
              <a:defRPr sz="4500"/>
            </a:lvl1pPr>
          </a:lstStyle>
          <a:p>
            <a:r>
              <a:rPr lang="en-US" smtClean="0"/>
              <a:t>Click to edit Master title style</a:t>
            </a:r>
            <a:endParaRPr lang="en-US" dirty="0"/>
          </a:p>
        </p:txBody>
      </p:sp>
      <p:sp>
        <p:nvSpPr>
          <p:cNvPr id="3" name="Subtitle 2"/>
          <p:cNvSpPr>
            <a:spLocks noGrp="1" noEditPoints="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smtClean="0"/>
              <a:t>Click to edit Master subtitle style</a:t>
            </a:r>
            <a:endParaRPr lang="en-US" dirty="0"/>
          </a:p>
        </p:txBody>
      </p:sp>
      <p:sp>
        <p:nvSpPr>
          <p:cNvPr id="4" name="Date Placeholder 3"/>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dirty="0"/>
          </a:p>
        </p:txBody>
      </p:sp>
      <p:sp>
        <p:nvSpPr>
          <p:cNvPr id="3" name="Vertical Text Placeholder 2"/>
          <p:cNvSpPr>
            <a:spLocks noGrp="1" noEditPoints="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4907757" y="486834"/>
            <a:ext cx="1478756" cy="7749117"/>
          </a:xfrm>
        </p:spPr>
        <p:txBody>
          <a:bodyPr vert="eaVert"/>
          <a:lstStyle/>
          <a:p>
            <a:r>
              <a:rPr lang="en-US" smtClean="0"/>
              <a:t>Click to edit Master title style</a:t>
            </a:r>
            <a:endParaRPr lang="en-US" dirty="0"/>
          </a:p>
        </p:txBody>
      </p:sp>
      <p:sp>
        <p:nvSpPr>
          <p:cNvPr id="3" name="Vertical Text Placeholder 2"/>
          <p:cNvSpPr>
            <a:spLocks noGrp="1" noEditPoints="1"/>
          </p:cNvSpPr>
          <p:nvPr>
            <p:ph type="body" orient="vert" idx="1"/>
          </p:nvPr>
        </p:nvSpPr>
        <p:spPr>
          <a:xfrm>
            <a:off x="471488" y="486834"/>
            <a:ext cx="4350544"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dirty="0"/>
          </a:p>
        </p:txBody>
      </p:sp>
      <p:sp>
        <p:nvSpPr>
          <p:cNvPr id="3" name="Content Placeholder 2"/>
          <p:cNvSpPr>
            <a:spLocks noGrp="1" noEditPoints="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67916" y="2279653"/>
            <a:ext cx="5915025" cy="3803649"/>
          </a:xfrm>
        </p:spPr>
        <p:txBody>
          <a:bodyPr anchor="b"/>
          <a:lstStyle>
            <a:lvl1pPr>
              <a:defRPr sz="4500"/>
            </a:lvl1pPr>
          </a:lstStyle>
          <a:p>
            <a:r>
              <a:rPr lang="en-US" smtClean="0"/>
              <a:t>Click to edit Master title style</a:t>
            </a:r>
            <a:endParaRPr lang="en-US" dirty="0"/>
          </a:p>
        </p:txBody>
      </p:sp>
      <p:sp>
        <p:nvSpPr>
          <p:cNvPr id="3" name="Text Placeholder 2"/>
          <p:cNvSpPr>
            <a:spLocks noGrp="1" noEditPoints="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dirty="0"/>
          </a:p>
        </p:txBody>
      </p:sp>
      <p:sp>
        <p:nvSpPr>
          <p:cNvPr id="3" name="Content Placeholder 2"/>
          <p:cNvSpPr>
            <a:spLocks noGrp="1" noEditPoints="1"/>
          </p:cNvSpPr>
          <p:nvPr>
            <p:ph sz="half" idx="1"/>
          </p:nvPr>
        </p:nvSpPr>
        <p:spPr>
          <a:xfrm>
            <a:off x="471488" y="2434167"/>
            <a:ext cx="291465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noEditPoints="1"/>
          </p:cNvSpPr>
          <p:nvPr>
            <p:ph sz="half" idx="2"/>
          </p:nvPr>
        </p:nvSpPr>
        <p:spPr>
          <a:xfrm>
            <a:off x="3471863" y="2434167"/>
            <a:ext cx="291465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72381" y="486836"/>
            <a:ext cx="5915025" cy="1767417"/>
          </a:xfrm>
        </p:spPr>
        <p:txBody>
          <a:bodyPr/>
          <a:lstStyle/>
          <a:p>
            <a:r>
              <a:rPr lang="en-US" smtClean="0"/>
              <a:t>Click to edit Master title style</a:t>
            </a:r>
            <a:endParaRPr lang="en-US" dirty="0"/>
          </a:p>
        </p:txBody>
      </p:sp>
      <p:sp>
        <p:nvSpPr>
          <p:cNvPr id="3" name="Text Placeholder 2"/>
          <p:cNvSpPr>
            <a:spLocks noGrp="1" noEditPoints="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noEditPoints="1"/>
          </p:cNvSpPr>
          <p:nvPr>
            <p:ph sz="half" idx="2"/>
          </p:nvPr>
        </p:nvSpPr>
        <p:spPr>
          <a:xfrm>
            <a:off x="472381" y="3340100"/>
            <a:ext cx="2901255"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noEditPoints="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noEditPoints="1"/>
          </p:cNvSpPr>
          <p:nvPr>
            <p:ph sz="quarter" idx="4"/>
          </p:nvPr>
        </p:nvSpPr>
        <p:spPr>
          <a:xfrm>
            <a:off x="3471863" y="3340100"/>
            <a:ext cx="2915543"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8" name="Footer Placeholder 7"/>
          <p:cNvSpPr>
            <a:spLocks noGrp="1" noEditPoints="1"/>
          </p:cNvSpPr>
          <p:nvPr>
            <p:ph type="ftr" sz="quarter" idx="11"/>
          </p:nvPr>
        </p:nvSpPr>
        <p:spPr/>
        <p:txBody>
          <a:bodyPr/>
          <a:lstStyle/>
          <a:p>
            <a:endParaRPr lang="en-US"/>
          </a:p>
        </p:txBody>
      </p:sp>
      <p:sp>
        <p:nvSpPr>
          <p:cNvPr id="9" name="Slide Number Placeholder 8"/>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dirty="0"/>
          </a:p>
        </p:txBody>
      </p:sp>
      <p:sp>
        <p:nvSpPr>
          <p:cNvPr id="3" name="Date Placeholder 2"/>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4" name="Footer Placeholder 3"/>
          <p:cNvSpPr>
            <a:spLocks noGrp="1" noEditPoints="1"/>
          </p:cNvSpPr>
          <p:nvPr>
            <p:ph type="ftr" sz="quarter" idx="11"/>
          </p:nvPr>
        </p:nvSpPr>
        <p:spPr/>
        <p:txBody>
          <a:bodyPr/>
          <a:lstStyle/>
          <a:p>
            <a:endParaRPr lang="en-US"/>
          </a:p>
        </p:txBody>
      </p:sp>
      <p:sp>
        <p:nvSpPr>
          <p:cNvPr id="5" name="Slide Number Placeholder 4"/>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3" name="Footer Placeholder 2"/>
          <p:cNvSpPr>
            <a:spLocks noGrp="1" noEditPoints="1"/>
          </p:cNvSpPr>
          <p:nvPr>
            <p:ph type="ftr" sz="quarter" idx="11"/>
          </p:nvPr>
        </p:nvSpPr>
        <p:spPr/>
        <p:txBody>
          <a:bodyPr/>
          <a:lstStyle/>
          <a:p>
            <a:endParaRPr lang="en-US"/>
          </a:p>
        </p:txBody>
      </p:sp>
      <p:sp>
        <p:nvSpPr>
          <p:cNvPr id="4" name="Slide Number Placeholder 3"/>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Content Placeholder 2"/>
          <p:cNvSpPr>
            <a:spLocks noGrp="1" noEditPoints="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noEditPoints="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noEditPoints="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smtClean="0"/>
              <a:t>Click icon to add picture</a:t>
            </a:r>
            <a:endParaRPr lang="en-US" dirty="0"/>
          </a:p>
        </p:txBody>
      </p:sp>
      <p:sp>
        <p:nvSpPr>
          <p:cNvPr id="4" name="Text Placeholder 3"/>
          <p:cNvSpPr>
            <a:spLocks noGrp="1" noEditPoints="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noEditPoints="1"/>
          </p:cNvSpPr>
          <p:nvPr>
            <p:ph type="dt" sz="half" idx="10"/>
          </p:nvPr>
        </p:nvSpPr>
        <p:spPr/>
        <p:txBody>
          <a:bodyPr/>
          <a:lstStyle/>
          <a:p>
            <a:fld id="{A3E289DB-D6C7-40EA-9DA0-49635B0D5E8F}" type="datetimeFigureOut">
              <a:rPr lang="en-US" smtClean="0"/>
              <a:t>10/25/2024</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
            <a:lum bright="0" contrast="0"/>
          </a:blip>
          <a:srcRect l="0" t="0" r="0" b="0"/>
          <a:stretch>
            <a:fillRect l="-2000" t="0" r="-2000" b="0"/>
          </a:stretch>
        </a:blipFill>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noEditPoints="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EditPoints="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A3E289DB-D6C7-40EA-9DA0-49635B0D5E8F}" type="datetimeFigureOut">
              <a:rPr lang="en-US" smtClean="0"/>
              <a:t>10/25/2024</a:t>
            </a:fld>
            <a:endParaRPr lang="en-US"/>
          </a:p>
        </p:txBody>
      </p:sp>
      <p:sp>
        <p:nvSpPr>
          <p:cNvPr id="5" name="Footer Placeholder 4"/>
          <p:cNvSpPr>
            <a:spLocks noGrp="1" noEditPoints="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noEditPoints="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F7F3C55-A105-4230-ACD2-CEC1444C46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panose="020B0604020202020204"/>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panose="020B0604020202020204"/>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panose="020B0604020202020204"/>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1.jfif"/><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2.jfif"/><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9.jfif"/><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7.jfif"/><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9.jfif"/><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7788" y="4232129"/>
            <a:ext cx="3302000"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Mydain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Constitution increases by 2, wisdom increases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Mydain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100 years and mature around the age of 12.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Mydain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omnivorous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They tend to be more neutral than not but can lean either toward lawful or chaotic.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4-5 feet tall and weigh around 85-150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25 feet. You are able to dig in soft earth, but not stone at 10’ per round</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reach is 5’</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6" name="Text Box 4"/>
          <p:cNvSpPr txBox="1">
            <a:spLocks noChangeArrowheads="1"/>
          </p:cNvSpPr>
          <p:nvPr/>
        </p:nvSpPr>
        <p:spPr bwMode="auto">
          <a:xfrm>
            <a:off x="3887788" y="3617482"/>
            <a:ext cx="2552700" cy="400050"/>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Baagalaag</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Mydain Cleric investigating a noise in the temple cellars</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7" name="Straight Connector 6"/>
          <p:cNvCxnSpPr/>
          <p:nvPr/>
        </p:nvCxnSpPr>
        <p:spPr>
          <a:xfrm flipV="1">
            <a:off x="523875" y="492468"/>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151534" y="4576383"/>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9" name="Text Box 2"/>
          <p:cNvSpPr txBox="1">
            <a:spLocks noChangeArrowheads="1"/>
          </p:cNvSpPr>
          <p:nvPr/>
        </p:nvSpPr>
        <p:spPr bwMode="auto">
          <a:xfrm>
            <a:off x="3379789" y="4270441"/>
            <a:ext cx="3478212"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Claws.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As your attack action you may make 2 unarmed strikes with their sharp claws for 1d4+strength bonus if hand is unoccupied</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Powerful Bite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As part of your attack action you may choose to bite for 1d6 + strength</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Grounded.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Your connection with the earth gives you resistance to lighting damage.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Serpent Bane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advantage to attack rolls against serpentine creatures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Short legs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Mydain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acrobatics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Long Claws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digging claws give you disadvantage to sleight of hand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2054" name="Picture 2" descr="realistic image of an anthropomorphic medieval angry badger cleric with a warhammer in a medieval temple"/>
          <p:cNvPicPr>
            <a:picLocks noChangeAspect="1" noChangeArrowheads="1"/>
          </p:cNvPicPr>
          <p:nvPr/>
        </p:nvPicPr>
        <p:blipFill>
          <a:blip r:embed="rId1"/>
          <a:srcRect/>
          <a:stretch>
            <a:fillRect/>
          </a:stretch>
        </p:blipFill>
        <p:spPr bwMode="auto">
          <a:xfrm>
            <a:off x="3246437" y="0"/>
            <a:ext cx="3611563" cy="3611563"/>
          </a:xfrm>
          <a:prstGeom prst="rect">
            <a:avLst/>
          </a:prstGeom>
          <a:noFill/>
        </p:spPr>
      </p:pic>
      <p:sp>
        <p:nvSpPr>
          <p:cNvPr id="10"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11" name="Rectangle 8"/>
          <p:cNvSpPr>
            <a:spLocks noChangeArrowheads="1"/>
          </p:cNvSpPr>
          <p:nvPr/>
        </p:nvSpPr>
        <p:spPr bwMode="auto">
          <a:xfrm>
            <a:off x="77788" y="139675"/>
            <a:ext cx="1349780" cy="636488"/>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Mydain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12" name="Rectangle 9"/>
          <p:cNvSpPr>
            <a:spLocks noChangeArrowheads="1"/>
          </p:cNvSpPr>
          <p:nvPr/>
        </p:nvSpPr>
        <p:spPr bwMode="auto">
          <a:xfrm>
            <a:off x="77788" y="536152"/>
            <a:ext cx="3224212" cy="2190969"/>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Mydain are wise and stout members of the digger classification of the Kind. While short tempered they are also very loyal to their friends and will not hesitate to aid them despite overwhelming odds. Spats with a Mydain are short lived with those they respect, they do not hold grudges and would be likely do go have an ale with someone they were sparring with earlier that day.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13" name="Rectangle 13"/>
          <p:cNvSpPr>
            <a:spLocks noChangeArrowheads="1"/>
          </p:cNvSpPr>
          <p:nvPr/>
        </p:nvSpPr>
        <p:spPr bwMode="auto">
          <a:xfrm>
            <a:off x="76201" y="2524466"/>
            <a:ext cx="3224212" cy="1019593"/>
          </a:xfrm>
          <a:prstGeom prst="rect">
            <a:avLst/>
          </a:prstGeom>
          <a:noFill/>
          <a:ln>
            <a:noFill/>
          </a:ln>
          <a:effectLst/>
        </p:spPr>
        <p:txBody>
          <a:bodyPr vert="horz" wrap="square" lIns="91440" tIns="45720" rIns="91440" bIns="45720" anchor="ctr">
            <a:prstTxWarp prst="textNoShape">
              <a:avLst/>
            </a:prstTxWarp>
            <a:spAutoFit/>
          </a:body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Mydain are relentless in battle and make formidable foes. They are naturally adept at working underground or in dimly lit places. They are experts at ambush and may dig small holes to lie in wait. </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537" y="5240033"/>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Rattus</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Dexterity increases by 2, Intelligence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Rattus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a:t>
            </a:r>
            <a:r>
              <a:rPr lang="en-US" altLang="en-US" sz="1200" dirty="0" smtClean="0">
                <a:latin typeface="Arial" pitchFamily="34" charset="0" panose="020B0604020202020204"/>
                <a:ea typeface="Arial" pitchFamily="34" charset="0" panose="020B0604020202020204"/>
              </a:rPr>
              <a:t>90</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years and mature around the age of </a:t>
            </a:r>
            <a:r>
              <a:rPr lang="en-US" altLang="en-US" sz="1200" dirty="0" smtClean="0">
                <a:latin typeface="Arial" pitchFamily="34" charset="0" panose="020B0604020202020204"/>
                <a:ea typeface="Arial" pitchFamily="34" charset="0" panose="020B0604020202020204"/>
              </a:rPr>
              <a:t>10</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lang="en-US" altLang="en-US" sz="1200" dirty="0" err="1" smtClean="0">
                <a:latin typeface="Arial" pitchFamily="34" charset="0" panose="020B0604020202020204"/>
                <a:ea typeface="Arial" pitchFamily="34" charset="0" panose="020B0604020202020204"/>
              </a:rPr>
              <a:t>Rattus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omnivorous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Rattus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 lean toward the evil</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side of things as a whole, but some noble examples strive for justice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small. You range between 4-5 feet tall and weigh around </a:t>
            </a:r>
            <a:r>
              <a:rPr lang="en-US" altLang="en-US" sz="1200" dirty="0" smtClean="0">
                <a:latin typeface="Arial" pitchFamily="34" charset="0" panose="020B0604020202020204"/>
                <a:ea typeface="Arial" pitchFamily="34" charset="0" panose="020B0604020202020204"/>
              </a:rPr>
              <a:t>60-120</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a:t>
            </a:r>
            <a:r>
              <a:rPr lang="en-US" altLang="en-US" sz="1200" dirty="0" smtClean="0">
                <a:latin typeface="Arial" pitchFamily="34" charset="0" panose="020B0604020202020204"/>
                <a:ea typeface="Arial" pitchFamily="34" charset="0" panose="020B0604020202020204"/>
              </a:rPr>
              <a:t>25</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5’</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Rizzo,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Rattus</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Swashbuckler decides that he needed to reconsider his approach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5563939"/>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lang="en-US" altLang="en-US" sz="1200" b="1" dirty="0" smtClean="0">
                <a:latin typeface="Arial" pitchFamily="34" charset="0" panose="020B0604020202020204"/>
                <a:ea typeface="Arial" pitchFamily="34" charset="0" panose="020B0604020202020204"/>
              </a:rPr>
              <a:t>Iron Stomach</a:t>
            </a: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lang="en-US" altLang="en-US" sz="1200" dirty="0" smtClean="0">
                <a:latin typeface="Arial" pitchFamily="34" charset="0" panose="020B0604020202020204"/>
                <a:ea typeface="Arial" pitchFamily="34" charset="0" panose="020B0604020202020204"/>
              </a:rPr>
              <a:t>You can eat virtually anything without concern. You have advantage on saving throws against poison, and resistance to poison damage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lang="en-US" altLang="en-US" sz="1200" b="1" dirty="0" smtClean="0">
                <a:latin typeface="Arial" pitchFamily="34" charset="0" panose="020B0604020202020204"/>
                <a:ea typeface="Arial" pitchFamily="34" charset="0" panose="020B0604020202020204"/>
              </a:rPr>
              <a:t>Heightened Smell</a:t>
            </a: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a:t>
            </a:r>
            <a:r>
              <a:rPr kumimoji="0" lang="en-US" altLang="en-US" sz="1200" i="0" u="none" strike="noStrike" cap="none" normalizeH="0" dirty="0" smtClean="0">
                <a:ln>
                  <a:noFill/>
                </a:ln>
                <a:solidFill>
                  <a:schemeClr val="tx1"/>
                </a:solidFill>
                <a:effectLst/>
                <a:latin typeface="Arial" pitchFamily="34" charset="0" panose="020B0604020202020204"/>
                <a:ea typeface="Arial" pitchFamily="34" charset="0" panose="020B0604020202020204"/>
              </a:rPr>
              <a:t> of perception checks that rely on smell</a:t>
            </a:r>
            <a:endParaRPr kumimoji="0" lang="en-US" altLang="en-US" sz="40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Perseverance. </a:t>
            </a:r>
            <a:r>
              <a:rPr kumimoji="0" lang="en-US" altLang="en-US" sz="120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proficiency with</a:t>
            </a:r>
            <a:r>
              <a:rPr kumimoji="0" lang="en-US" altLang="en-US" sz="1200" i="0" u="none" strike="noStrike" cap="none" normalizeH="0" dirty="0" smtClean="0">
                <a:ln>
                  <a:noFill/>
                </a:ln>
                <a:solidFill>
                  <a:schemeClr val="tx1"/>
                </a:solidFill>
                <a:effectLst/>
                <a:latin typeface="Arial" pitchFamily="34" charset="0" panose="020B0604020202020204"/>
                <a:ea typeface="Arial" pitchFamily="34" charset="0" panose="020B0604020202020204"/>
              </a:rPr>
              <a:t> the survival skill</a:t>
            </a:r>
          </a:p>
          <a:p>
            <a:pPr defTabSz="914400" eaLnBrk="0" fontAlgn="base" hangingPunct="0">
              <a:spcBef>
                <a:spcPct val="0"/>
              </a:spcBef>
              <a:spcAft>
                <a:spcPct val="0"/>
              </a:spcAft>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Resourceful</a:t>
            </a:r>
            <a:r>
              <a:rPr lang="en-US" altLang="en-US" sz="1200" dirty="0">
                <a:latin typeface="Arial" pitchFamily="34" charset="0" panose="020B0604020202020204"/>
                <a:ea typeface="Arial" pitchFamily="34" charset="0" panose="020B0604020202020204"/>
              </a:rPr>
              <a:t>. when searching through piles for valuables you have advantage on checks</a:t>
            </a: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Hard to</a:t>
            </a:r>
            <a:r>
              <a:rPr kumimoji="0" lang="en-US" altLang="en-US" sz="12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kill</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Rattus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start with the toughness feat</a:t>
            </a:r>
          </a:p>
          <a:p>
            <a:pPr marL="0" marR="0" indent="0" algn="l" defTabSz="914400" rtl="0" eaLnBrk="0" fontAlgn="base" latinLnBrk="0" hangingPunct="0">
              <a:lnSpc>
                <a:spcPct val="100000"/>
              </a:lnSpc>
              <a:spcBef>
                <a:spcPct val="0"/>
              </a:spcBef>
              <a:spcAft>
                <a:spcPct val="0"/>
              </a:spcAft>
              <a:buSzPct val="100000"/>
              <a:buFontTx/>
              <a:buNone/>
            </a:pPr>
            <a:r>
              <a:rPr lang="en-US" altLang="en-US" sz="1200" b="1" dirty="0" smtClean="0">
                <a:latin typeface="Arial" pitchFamily="34" charset="0" panose="020B0604020202020204"/>
                <a:ea typeface="Arial" pitchFamily="34" charset="0" panose="020B0604020202020204"/>
              </a:rPr>
              <a:t>Tactical fighters</a:t>
            </a:r>
            <a:r>
              <a:rPr lang="en-US" altLang="en-US" sz="1200" dirty="0" smtClean="0">
                <a:latin typeface="Arial" pitchFamily="34" charset="0" panose="020B0604020202020204"/>
                <a:ea typeface="Arial" pitchFamily="34" charset="0" panose="020B0604020202020204"/>
              </a:rPr>
              <a:t>. In face to face combat </a:t>
            </a:r>
            <a:r>
              <a:rPr lang="en-US" altLang="en-US" sz="1200" dirty="0" err="1" smtClean="0">
                <a:latin typeface="Arial" pitchFamily="34" charset="0" panose="020B0604020202020204"/>
                <a:ea typeface="Arial" pitchFamily="34" charset="0" panose="020B0604020202020204"/>
              </a:rPr>
              <a:t>Rattus</a:t>
            </a:r>
            <a:r>
              <a:rPr lang="en-US" altLang="en-US" sz="1200" dirty="0" smtClean="0">
                <a:latin typeface="Arial" pitchFamily="34" charset="0" panose="020B0604020202020204"/>
                <a:ea typeface="Arial" pitchFamily="34" charset="0" panose="020B0604020202020204"/>
              </a:rPr>
              <a:t> suffer disadvantage to attack rolls. A hit and run strategy is always preferable to these folks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a:t>
            </a:r>
            <a:r>
              <a:rPr lang="en-US" altLang="en-US" sz="1200" dirty="0" smtClean="0">
                <a:latin typeface="Arial" pitchFamily="34" charset="0" panose="020B0604020202020204"/>
                <a:ea typeface="Arial" pitchFamily="34" charset="0" panose="020B0604020202020204"/>
              </a:rPr>
              <a:t>n attack of opportunity by enemy movement or surprise isn’t negatively impacted.</a:t>
            </a:r>
            <a:endPar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lang="en-US" altLang="en-US" sz="1200" dirty="0">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286250"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Rattus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457200"/>
            <a:ext cx="3260835" cy="4524315"/>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r>
              <a:rPr lang="en-US" sz="1200" i="1" dirty="0" err="1" smtClean="0">
                <a:ea typeface="Arial" pitchFamily="34" charset="0" panose="020B0604020202020204"/>
              </a:rPr>
              <a:t>Rattus</a:t>
            </a:r>
            <a:r>
              <a:rPr lang="en-US" sz="1200" i="1" dirty="0" smtClean="0">
                <a:ea typeface="Arial" pitchFamily="34" charset="0" panose="020B0604020202020204"/>
              </a:rPr>
              <a:t> </a:t>
            </a:r>
            <a:r>
              <a:rPr lang="en-US" sz="1200" i="1" dirty="0">
                <a:ea typeface="Arial" pitchFamily="34" charset="0" panose="020B0604020202020204"/>
              </a:rPr>
              <a:t>live brutal lives where survival takes precedence over everything else. They don’t shy away from sinister powers or </a:t>
            </a:r>
            <a:r>
              <a:rPr lang="en-US" sz="1200" i="1" dirty="0" smtClean="0">
                <a:ea typeface="Arial" pitchFamily="34" charset="0" panose="020B0604020202020204"/>
              </a:rPr>
              <a:t>abilities. Some </a:t>
            </a:r>
            <a:r>
              <a:rPr lang="en-US" sz="1200" i="1" dirty="0" err="1" smtClean="0">
                <a:ea typeface="Arial" pitchFamily="34" charset="0" panose="020B0604020202020204"/>
              </a:rPr>
              <a:t>Rattus</a:t>
            </a:r>
            <a:r>
              <a:rPr lang="en-US" sz="1200" i="1" dirty="0" smtClean="0">
                <a:ea typeface="Arial" pitchFamily="34" charset="0" panose="020B0604020202020204"/>
              </a:rPr>
              <a:t> </a:t>
            </a:r>
            <a:r>
              <a:rPr lang="en-US" sz="1200" i="1" dirty="0">
                <a:ea typeface="Arial" pitchFamily="34" charset="0" panose="020B0604020202020204"/>
              </a:rPr>
              <a:t>become deadly assassins, mastering wicked crafts. Others spread plagues or command vermin </a:t>
            </a:r>
            <a:r>
              <a:rPr lang="en-US" sz="1200" i="1" dirty="0" smtClean="0">
                <a:ea typeface="Arial" pitchFamily="34" charset="0" panose="020B0604020202020204"/>
              </a:rPr>
              <a:t>swarms. Even </a:t>
            </a:r>
            <a:r>
              <a:rPr lang="en-US" sz="1200" i="1" dirty="0">
                <a:ea typeface="Arial" pitchFamily="34" charset="0" panose="020B0604020202020204"/>
              </a:rPr>
              <a:t>those who pursue power through conventional martial means use fear and underhanded tactics to achieve their goals</a:t>
            </a:r>
          </a:p>
          <a:p>
            <a:pPr defTabSz="914400"/>
            <a:r>
              <a:rPr lang="en-US" sz="1200" i="1" dirty="0" err="1" smtClean="0">
                <a:ea typeface="Arial" pitchFamily="34" charset="0" panose="020B0604020202020204"/>
              </a:rPr>
              <a:t>Rattus</a:t>
            </a:r>
            <a:r>
              <a:rPr lang="en-US" sz="1200" i="1" dirty="0" smtClean="0">
                <a:ea typeface="Arial" pitchFamily="34" charset="0" panose="020B0604020202020204"/>
              </a:rPr>
              <a:t> communities </a:t>
            </a:r>
            <a:r>
              <a:rPr lang="en-US" sz="1200" i="1" dirty="0">
                <a:ea typeface="Arial" pitchFamily="34" charset="0" panose="020B0604020202020204"/>
              </a:rPr>
              <a:t>can be found in and around large urban areas. These communities tend to be eclectic and diverse, with those of rat folk ancestry welcoming others to join them with open arms. Indeed, </a:t>
            </a:r>
            <a:r>
              <a:rPr lang="en-US" sz="1200" i="1" dirty="0" smtClean="0">
                <a:ea typeface="Arial" pitchFamily="34" charset="0" panose="020B0604020202020204"/>
              </a:rPr>
              <a:t>their communities </a:t>
            </a:r>
            <a:r>
              <a:rPr lang="en-US" sz="1200" i="1" dirty="0">
                <a:ea typeface="Arial" pitchFamily="34" charset="0" panose="020B0604020202020204"/>
              </a:rPr>
              <a:t>collect not only members but virtually anything they can find, with members often patrolling the cities in which they live and bringing back piles of junk to repurpose. To </a:t>
            </a:r>
            <a:r>
              <a:rPr lang="en-US" sz="1200" i="1" dirty="0" smtClean="0">
                <a:ea typeface="Arial" pitchFamily="34" charset="0" panose="020B0604020202020204"/>
              </a:rPr>
              <a:t>outsiders </a:t>
            </a:r>
            <a:r>
              <a:rPr lang="en-US" sz="1200" i="1" dirty="0" err="1" smtClean="0">
                <a:ea typeface="Arial" pitchFamily="34" charset="0" panose="020B0604020202020204"/>
              </a:rPr>
              <a:t>Rattus</a:t>
            </a:r>
            <a:r>
              <a:rPr lang="en-US" sz="1200" i="1" dirty="0" smtClean="0">
                <a:ea typeface="Arial" pitchFamily="34" charset="0" panose="020B0604020202020204"/>
              </a:rPr>
              <a:t> communities </a:t>
            </a:r>
            <a:r>
              <a:rPr lang="en-US" sz="1200" i="1" dirty="0">
                <a:ea typeface="Arial" pitchFamily="34" charset="0" panose="020B0604020202020204"/>
              </a:rPr>
              <a:t>often resemble piles of trash, but </a:t>
            </a:r>
            <a:r>
              <a:rPr lang="en-US" sz="1200" i="1" dirty="0" smtClean="0">
                <a:ea typeface="Arial" pitchFamily="34" charset="0" panose="020B0604020202020204"/>
              </a:rPr>
              <a:t>they tend </a:t>
            </a:r>
            <a:r>
              <a:rPr lang="en-US" sz="1200" i="1" dirty="0">
                <a:ea typeface="Arial" pitchFamily="34" charset="0" panose="020B0604020202020204"/>
              </a:rPr>
              <a:t>to find the clutter </a:t>
            </a:r>
            <a:r>
              <a:rPr lang="en-US" sz="1200" i="1" dirty="0" smtClean="0">
                <a:ea typeface="Arial" pitchFamily="34" charset="0" panose="020B0604020202020204"/>
              </a:rPr>
              <a:t>comforting, despite </a:t>
            </a:r>
            <a:r>
              <a:rPr lang="en-US" sz="1200" i="1" dirty="0">
                <a:ea typeface="Arial" pitchFamily="34" charset="0" panose="020B0604020202020204"/>
              </a:rPr>
              <a:t>the refuse and garbage they collect, </a:t>
            </a:r>
            <a:r>
              <a:rPr lang="en-US" sz="1200" i="1" dirty="0" smtClean="0">
                <a:ea typeface="Arial" pitchFamily="34" charset="0" panose="020B0604020202020204"/>
              </a:rPr>
              <a:t>the community </a:t>
            </a:r>
            <a:r>
              <a:rPr lang="en-US" sz="1200" i="1" dirty="0">
                <a:ea typeface="Arial" pitchFamily="34" charset="0" panose="020B0604020202020204"/>
              </a:rPr>
              <a:t>members themselves are as clean as any other citizens of the city. </a:t>
            </a:r>
            <a:endParaRPr lang="en-US" altLang="en-US" sz="1200" i="1" dirty="0">
              <a:ea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427422" y="0"/>
            <a:ext cx="3430578" cy="343057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179600"/>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Muridae</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1, dexterity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Muridae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 years and mature around the age of </a:t>
            </a:r>
            <a:r>
              <a:rPr lang="en-US" altLang="en-US" sz="1200" dirty="0">
                <a:latin typeface="Arial" pitchFamily="34" charset="0" panose="020B0604020202020204"/>
                <a:ea typeface="Arial" pitchFamily="34" charset="0" panose="020B0604020202020204"/>
              </a:rPr>
              <a:t>6</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Muridae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omnivorous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Muridae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a:t>
            </a:r>
            <a:r>
              <a:rPr lang="en-US" altLang="en-US" sz="1200" dirty="0" smtClean="0">
                <a:latin typeface="Arial" pitchFamily="34" charset="0" panose="020B0604020202020204"/>
                <a:ea typeface="Arial" pitchFamily="34" charset="0" panose="020B0604020202020204"/>
              </a:rPr>
              <a:t>lawful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alignments, with an understanding that community</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is critical to their survival</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Small. You range between 2-3 feet tall and weigh around 30-50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a:t>
            </a:r>
            <a:r>
              <a:rPr lang="en-US" altLang="en-US" sz="1200" dirty="0" smtClean="0">
                <a:latin typeface="Arial" pitchFamily="34" charset="0" panose="020B0604020202020204"/>
                <a:ea typeface="Arial" pitchFamily="34" charset="0" panose="020B0604020202020204"/>
              </a:rPr>
              <a:t>20</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feet,</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climbing 15’</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5’</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lang="en-US" altLang="en-US" sz="900" b="1" noProof="1" dirty="0" err="1" smtClean="0">
                <a:latin typeface="Arial" pitchFamily="34" charset="0" panose="020B0604020202020204"/>
                <a:ea typeface="Arial" pitchFamily="34" charset="0" panose="020B0604020202020204"/>
              </a:rPr>
              <a:t>Caros</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Muridae</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facing down a </a:t>
            </a:r>
            <a:r>
              <a:rPr kumimoji="0" lang="en-US" altLang="en-US" sz="900" b="1" i="0" u="none" strike="noStrike" cap="none" normalizeH="0" baseline="0" noProof="1" dirty="0" smtClean="0">
                <a:ln>
                  <a:noFill/>
                </a:ln>
                <a:solidFill>
                  <a:schemeClr val="tx1"/>
                </a:solidFill>
                <a:effectLst/>
                <a:latin typeface="Arial" pitchFamily="34" charset="0" panose="020B0604020202020204"/>
                <a:ea typeface="Arial" pitchFamily="34" charset="0" panose="020B0604020202020204"/>
              </a:rPr>
              <a:t>Morous</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that has been harassing his village</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49366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lang="en-US" altLang="en-US" sz="1200" b="1" dirty="0" smtClean="0">
                <a:latin typeface="Arial" pitchFamily="34" charset="0" panose="020B0604020202020204"/>
                <a:ea typeface="Arial" pitchFamily="34" charset="0" panose="020B0604020202020204"/>
              </a:rPr>
              <a:t>Scavenger</a:t>
            </a: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proficiency in the perception and survival skills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Scurry. </a:t>
            </a:r>
            <a:r>
              <a:rPr kumimoji="0" lang="en-US" altLang="en-US" sz="120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can fit in spaces normally too small for most creatures</a:t>
            </a:r>
            <a:r>
              <a:rPr kumimoji="0" lang="en-US" altLang="en-US" sz="1200" i="0" u="none" strike="noStrike" cap="none" normalizeH="0" dirty="0" smtClean="0">
                <a:ln>
                  <a:noFill/>
                </a:ln>
                <a:solidFill>
                  <a:schemeClr val="tx1"/>
                </a:solidFill>
                <a:effectLst/>
                <a:latin typeface="Arial" pitchFamily="34" charset="0" panose="020B0604020202020204"/>
                <a:ea typeface="Arial" pitchFamily="34" charset="0" panose="020B0604020202020204"/>
              </a:rPr>
              <a:t> your size, you gain advantage to attacks when underground. You gain advantage against being grappled</a:t>
            </a:r>
            <a:endParaRPr lang="en-US" altLang="en-US" sz="1200" dirty="0">
              <a:latin typeface="Arial" pitchFamily="34" charset="0" panose="020B0604020202020204"/>
              <a:ea typeface="Arial" pitchFamily="34" charset="0" panose="020B0604020202020204"/>
            </a:endParaRPr>
          </a:p>
          <a:p>
            <a:pPr defTabSz="914400" eaLnBrk="0" fontAlgn="base" hangingPunct="0">
              <a:spcBef>
                <a:spcPct val="0"/>
              </a:spcBef>
              <a:spcAft>
                <a:spcPct val="0"/>
              </a:spcAft>
            </a:pPr>
            <a:r>
              <a:rPr lang="en-US" sz="1200" b="1" dirty="0">
                <a:latin typeface="Arial" pitchFamily="34" charset="0" panose="020B0604020202020204"/>
                <a:ea typeface="Arial" pitchFamily="34" charset="0" panose="020B0604020202020204"/>
              </a:rPr>
              <a:t>Light </a:t>
            </a:r>
            <a:r>
              <a:rPr lang="en-US" sz="1200" b="1" dirty="0" smtClean="0">
                <a:latin typeface="Arial" pitchFamily="34" charset="0" panose="020B0604020202020204"/>
                <a:ea typeface="Arial" pitchFamily="34" charset="0" panose="020B0604020202020204"/>
              </a:rPr>
              <a:t>Sensitivity</a:t>
            </a:r>
            <a:r>
              <a:rPr lang="en-US" sz="1200" dirty="0" smtClean="0">
                <a:latin typeface="Arial" pitchFamily="34" charset="0" panose="020B0604020202020204"/>
                <a:ea typeface="Arial" pitchFamily="34" charset="0" panose="020B0604020202020204"/>
              </a:rPr>
              <a:t>. </a:t>
            </a:r>
            <a:r>
              <a:rPr lang="en-US" sz="1200" noProof="1" dirty="0" err="1" smtClean="0">
                <a:latin typeface="Arial" pitchFamily="34" charset="0" panose="020B0604020202020204"/>
                <a:ea typeface="Arial" pitchFamily="34" charset="0" panose="020B0604020202020204"/>
              </a:rPr>
              <a:t>Muridae</a:t>
            </a:r>
            <a:r>
              <a:rPr lang="en-US" sz="1200" dirty="0" smtClean="0">
                <a:latin typeface="Arial" pitchFamily="34" charset="0" panose="020B0604020202020204"/>
                <a:ea typeface="Arial" pitchFamily="34" charset="0" panose="020B0604020202020204"/>
              </a:rPr>
              <a:t>, </a:t>
            </a:r>
            <a:r>
              <a:rPr lang="en-US" sz="1200" dirty="0">
                <a:latin typeface="Arial" pitchFamily="34" charset="0" panose="020B0604020202020204"/>
                <a:ea typeface="Arial" pitchFamily="34" charset="0" panose="020B0604020202020204"/>
              </a:rPr>
              <a:t>being nocturnal creatures</a:t>
            </a:r>
            <a:r>
              <a:rPr lang="en-US" sz="1200" dirty="0" smtClean="0">
                <a:latin typeface="Arial" pitchFamily="34" charset="0" panose="020B0604020202020204"/>
                <a:ea typeface="Arial" pitchFamily="34" charset="0" panose="020B0604020202020204"/>
              </a:rPr>
              <a:t>, </a:t>
            </a:r>
            <a:r>
              <a:rPr lang="en-US" sz="1200" dirty="0">
                <a:latin typeface="Arial" pitchFamily="34" charset="0" panose="020B0604020202020204"/>
                <a:ea typeface="Arial" pitchFamily="34" charset="0" panose="020B0604020202020204"/>
              </a:rPr>
              <a:t>struggle in bright daylight. </a:t>
            </a:r>
            <a:r>
              <a:rPr lang="en-US" sz="1200" dirty="0" smtClean="0">
                <a:latin typeface="Arial" pitchFamily="34" charset="0" panose="020B0604020202020204"/>
                <a:ea typeface="Arial" pitchFamily="34" charset="0" panose="020B0604020202020204"/>
              </a:rPr>
              <a:t>They have disadvantage </a:t>
            </a:r>
            <a:r>
              <a:rPr lang="en-US" sz="1200" dirty="0">
                <a:latin typeface="Arial" pitchFamily="34" charset="0" panose="020B0604020202020204"/>
                <a:ea typeface="Arial" pitchFamily="34" charset="0" panose="020B0604020202020204"/>
              </a:rPr>
              <a:t>on Perception checks or attack rolls when in direct sunlight</a:t>
            </a:r>
            <a:endParaRPr lang="en-US" altLang="en-US" sz="1200" dirty="0">
              <a:latin typeface="Arial" pitchFamily="34" charset="0" panose="020B0604020202020204"/>
              <a:ea typeface="Arial" pitchFamily="34" charset="0" panose="020B0604020202020204"/>
            </a:endParaRPr>
          </a:p>
          <a:p>
            <a:r>
              <a:rPr lang="en-US" sz="1200" b="1" dirty="0">
                <a:latin typeface="Arial" pitchFamily="34" charset="0" panose="020B0604020202020204"/>
                <a:ea typeface="Arial" pitchFamily="34" charset="0" panose="020B0604020202020204"/>
              </a:rPr>
              <a:t>Fragile </a:t>
            </a:r>
            <a:r>
              <a:rPr lang="en-US" sz="1200" b="1" dirty="0" smtClean="0">
                <a:latin typeface="Arial" pitchFamily="34" charset="0" panose="020B0604020202020204"/>
                <a:ea typeface="Arial" pitchFamily="34" charset="0" panose="020B0604020202020204"/>
              </a:rPr>
              <a:t>Constitution</a:t>
            </a:r>
            <a:r>
              <a:rPr lang="en-US" sz="1200" dirty="0" smtClean="0">
                <a:latin typeface="Arial" pitchFamily="34" charset="0" panose="020B0604020202020204"/>
                <a:ea typeface="Arial" pitchFamily="34" charset="0" panose="020B0604020202020204"/>
              </a:rPr>
              <a:t>. </a:t>
            </a:r>
            <a:r>
              <a:rPr lang="en-US" sz="1200" dirty="0">
                <a:latin typeface="Arial" pitchFamily="34" charset="0" panose="020B0604020202020204"/>
                <a:ea typeface="Arial" pitchFamily="34" charset="0" panose="020B0604020202020204"/>
              </a:rPr>
              <a:t>Their delicate frames make them more susceptible to harm. You </a:t>
            </a:r>
            <a:r>
              <a:rPr lang="en-US" sz="1200" dirty="0" smtClean="0">
                <a:latin typeface="Arial" pitchFamily="34" charset="0" panose="020B0604020202020204"/>
                <a:ea typeface="Arial" pitchFamily="34" charset="0" panose="020B0604020202020204"/>
              </a:rPr>
              <a:t>have </a:t>
            </a:r>
            <a:r>
              <a:rPr lang="en-US" sz="1200" dirty="0">
                <a:latin typeface="Arial" pitchFamily="34" charset="0" panose="020B0604020202020204"/>
                <a:ea typeface="Arial" pitchFamily="34" charset="0" panose="020B0604020202020204"/>
              </a:rPr>
              <a:t>disadvantage on saving throws against poison or disease.</a:t>
            </a:r>
          </a:p>
          <a:p>
            <a:pPr marL="0" marR="0" indent="0" algn="l" defTabSz="914400" rtl="0" eaLnBrk="0" fontAlgn="base" latinLnBrk="0" hangingPunct="0">
              <a:lnSpc>
                <a:spcPct val="100000"/>
              </a:lnSpc>
              <a:spcBef>
                <a:spcPct val="0"/>
              </a:spcBef>
              <a:spcAft>
                <a:spcPct val="0"/>
              </a:spcAft>
              <a:buSzPct val="100000"/>
              <a:buFontTx/>
              <a:buNone/>
            </a:pPr>
            <a:r>
              <a:rPr lang="en-US" altLang="en-US" sz="1200" b="1" dirty="0">
                <a:latin typeface="Arial" pitchFamily="34" charset="0" panose="020B0604020202020204"/>
                <a:ea typeface="Arial" pitchFamily="34" charset="0" panose="020B0604020202020204"/>
              </a:rPr>
              <a:t>Quick reflexes. </a:t>
            </a:r>
            <a:r>
              <a:rPr lang="en-US" altLang="en-US" sz="1200" dirty="0">
                <a:latin typeface="Arial" pitchFamily="34" charset="0" panose="020B0604020202020204"/>
                <a:ea typeface="Arial" pitchFamily="34" charset="0" panose="020B0604020202020204"/>
              </a:rPr>
              <a:t>You gain advantage on acrobatics checks and dexterity saves</a:t>
            </a: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452962"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Muridae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457200"/>
            <a:ext cx="3260835" cy="3600986"/>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defTabSz="914400"/>
            <a:r>
              <a:rPr lang="en-US" sz="1200" i="1" dirty="0" err="1">
                <a:ea typeface="Arial" pitchFamily="34" charset="0" panose="020B0604020202020204"/>
              </a:rPr>
              <a:t>Muridae</a:t>
            </a:r>
            <a:r>
              <a:rPr lang="en-US" sz="1200" i="1" dirty="0">
                <a:ea typeface="Arial" pitchFamily="34" charset="0" panose="020B0604020202020204"/>
              </a:rPr>
              <a:t>, are diminutive humanoid creatures characterized by their small, fur-covered bodies, long prehensile tails, large ears, and sharp senses. Agile and resourceful, they thrive in underground communities, utilizing their keen intelligence and dexterity for tasks like thievery, scouting, and tinkering with mechanical devices</a:t>
            </a:r>
            <a:r>
              <a:rPr lang="en-US" sz="1200" i="1" dirty="0" smtClean="0">
                <a:ea typeface="Arial" pitchFamily="34" charset="0" panose="020B0604020202020204"/>
              </a:rPr>
              <a:t>.</a:t>
            </a:r>
          </a:p>
          <a:p>
            <a:pPr defTabSz="914400"/>
            <a:r>
              <a:rPr lang="en-US" sz="1200" i="1" dirty="0" smtClean="0">
                <a:ea typeface="Arial" pitchFamily="34" charset="0" panose="020B0604020202020204"/>
              </a:rPr>
              <a:t>They </a:t>
            </a:r>
            <a:r>
              <a:rPr lang="en-US" sz="1200" i="1" dirty="0">
                <a:ea typeface="Arial" pitchFamily="34" charset="0" panose="020B0604020202020204"/>
              </a:rPr>
              <a:t>can quickly squeeze into tight crevices to escape attackers, which gives them an advantage in their claustrophobic underground homes. </a:t>
            </a:r>
            <a:r>
              <a:rPr lang="en-US" sz="1200" i="1" dirty="0" err="1" smtClean="0">
                <a:ea typeface="Arial" pitchFamily="34" charset="0" panose="020B0604020202020204"/>
              </a:rPr>
              <a:t>Muridae</a:t>
            </a:r>
            <a:r>
              <a:rPr lang="en-US" sz="1200" i="1" dirty="0" smtClean="0">
                <a:ea typeface="Arial" pitchFamily="34" charset="0" panose="020B0604020202020204"/>
              </a:rPr>
              <a:t> </a:t>
            </a:r>
            <a:r>
              <a:rPr lang="en-US" sz="1200" i="1" dirty="0">
                <a:ea typeface="Arial" pitchFamily="34" charset="0" panose="020B0604020202020204"/>
              </a:rPr>
              <a:t>excel in roles requiring nimbleness and quick </a:t>
            </a:r>
            <a:r>
              <a:rPr lang="en-US" sz="1200" i="1" dirty="0" smtClean="0">
                <a:ea typeface="Arial" pitchFamily="34" charset="0" panose="020B0604020202020204"/>
              </a:rPr>
              <a:t>thinking.</a:t>
            </a:r>
          </a:p>
          <a:p>
            <a:pPr defTabSz="914400"/>
            <a:r>
              <a:rPr lang="en-US" altLang="en-US" sz="1200" i="1" dirty="0" smtClean="0">
                <a:ea typeface="Arial" pitchFamily="34" charset="0" panose="020B0604020202020204"/>
              </a:rPr>
              <a:t>They are community minded in their underground homes and understand that it is critical to their survival to stick together. They have an affinity for </a:t>
            </a:r>
            <a:r>
              <a:rPr lang="en-US" altLang="en-US" sz="1200" i="1" smtClean="0">
                <a:ea typeface="Arial" pitchFamily="34" charset="0" panose="020B0604020202020204"/>
              </a:rPr>
              <a:t>small shiny </a:t>
            </a:r>
            <a:r>
              <a:rPr lang="en-US" altLang="en-US" sz="1200" i="1" dirty="0" smtClean="0">
                <a:ea typeface="Arial" pitchFamily="34" charset="0" panose="020B0604020202020204"/>
              </a:rPr>
              <a:t>objects and their homes are often decorated with quite an array of their findings and collections.</a:t>
            </a:r>
            <a:endParaRPr lang="en-US" altLang="en-US" sz="1200" i="1" dirty="0">
              <a:ea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44775" y="0"/>
            <a:ext cx="3430578" cy="343057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329393"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Rocasa</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dexterity increases by 2 and your Intelligence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Rocasa</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100 years and mature around the age of 15.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Rocasa</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omnivorous, but incessantly must wet their food in water before eating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Rocasa tend to be somewhat chaotic, unpredictable and almost always curious. They are rarely evil</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Small. You range between 2-4 feet tall and weigh around 35-50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25 feet. Your base climbing speed is 20 feet. Your base swimming speed is 10ft.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5’</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729061" y="3430578"/>
            <a:ext cx="2718753"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Mr. Pibbles, Rocasa rogue bravely faces the Drex that has been harassing the farmers</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Trash Panda.</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When it comes to rotting food, nothing non-magical you eat can make you sick. However, it only gives half as much health/nutrition as it normally would. Poisons still act as normal.</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Fanciful Forager</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gain proficiency with two of the following skills of your choice: Perception, Nature, Stealth, Survival and Medicine </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Nimble Claws.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claws are natural weapons, which you can use to make unarmed strikes. If you hit with them, you deal slashing damage equal to ld4 which can be calculated using either your Strength or Dexterity modifier for both the attack roll and damage bonus. You are proficient with your claws.</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Bandit's Determination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Rocasa have advantage on any fear based spells or effects. </a:t>
            </a: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375564"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Rocasa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1065765"/>
            <a:ext cx="3260835" cy="3015126"/>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 </a:t>
            </a:r>
            <a:r>
              <a:rPr kumimoji="0" lang="en-US" altLang="en-US" sz="1200" b="0" i="1" u="none" strike="noStrike" cap="none" normalizeH="0" baseline="0" noProof="1" dirty="0" smtClean="0">
                <a:ln>
                  <a:noFill/>
                </a:ln>
                <a:solidFill>
                  <a:schemeClr val="tx1"/>
                </a:solidFill>
                <a:effectLst/>
                <a:latin typeface="Arial" pitchFamily="34" charset="0" panose="020B0604020202020204"/>
                <a:ea typeface="Arial" pitchFamily="34" charset="0" panose="020B0604020202020204"/>
              </a:rPr>
              <a:t>Rocasa</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opportunists who will not hesitate to do what they need to for survival. While not normally evil they are very concerned about self preservation and survival. Sometimes this survival can have unintentional negative impacts to others. Groups  of </a:t>
            </a:r>
            <a:r>
              <a:rPr kumimoji="0" lang="en-US" altLang="en-US" sz="1200" b="0" i="1" u="none" strike="noStrike" cap="none" normalizeH="0" baseline="0" noProof="1" dirty="0" smtClean="0">
                <a:ln>
                  <a:noFill/>
                </a:ln>
                <a:solidFill>
                  <a:schemeClr val="tx1"/>
                </a:solidFill>
                <a:effectLst/>
                <a:latin typeface="Arial" pitchFamily="34" charset="0" panose="020B0604020202020204"/>
                <a:ea typeface="Arial" pitchFamily="34" charset="0" panose="020B0604020202020204"/>
              </a:rPr>
              <a:t>Rocasa</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been known to band together as organized mobs to accomplish their tasks, which often relates to food collection. </a:t>
            </a: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can be formattable opponents in combat, relying on their agility to avoid impacts and land blows on their foes. They have a bravery unusual to their diminutive size and will not back down from even the largest of foes. </a:t>
            </a:r>
          </a:p>
        </p:txBody>
      </p:sp>
      <p:pic>
        <p:nvPicPr>
          <p:cNvPr id="10" name="Picture 9"/>
          <p:cNvPicPr>
            <a:picLocks noChangeAspect="1"/>
          </p:cNvPicPr>
          <p:nvPr/>
        </p:nvPicPr>
        <p:blipFill>
          <a:blip r:embed="rId1"/>
          <a:srcRect/>
          <a:stretch>
            <a:fillRect/>
          </a:stretch>
        </p:blipFill>
        <p:spPr>
          <a:xfrm>
            <a:off x="3424238" y="0"/>
            <a:ext cx="3438250" cy="34382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Cathartidae</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Charisma increases by 2, constitution by 1</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Cathartidae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Cathartidae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scavengers, preferring rotting meat over fresh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They tend toward the more chaotic alignments, leaning toward the evil side of the spectrum</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100-130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a:t>
            </a:r>
            <a:r>
              <a:rPr lang="en-US" altLang="en-US" sz="1200" dirty="0" smtClean="0">
                <a:latin typeface="Arial" pitchFamily="34" charset="0" panose="020B0604020202020204"/>
                <a:ea typeface="Arial" pitchFamily="34" charset="0" panose="020B0604020202020204"/>
              </a:rPr>
              <a:t>30</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feet,</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you may also maintain a flying speed of 25’ which can not be impacted by the ‘dash’ action except in downward movement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5’</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Seth,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Cathartidae</a:t>
            </a:r>
            <a:r>
              <a:rPr kumimoji="0" lang="en-US" altLang="en-US" sz="9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warrior coming in for a landing to warn of what lies ahead</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Extreme</a:t>
            </a:r>
            <a:r>
              <a:rPr kumimoji="0" lang="en-US" altLang="en-US" sz="12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tolerance</a:t>
            </a: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advantage on any poison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Shrewd negotiators.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proficiency in persuasion and performance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Glib.</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advantage on charisma saves</a:t>
            </a:r>
          </a:p>
          <a:p>
            <a:pPr marL="0" marR="0" indent="0" algn="l" defTabSz="914400" rtl="0" eaLnBrk="0" fontAlgn="base" latinLnBrk="0" hangingPunct="0">
              <a:lnSpc>
                <a:spcPct val="100000"/>
              </a:lnSpc>
              <a:spcBef>
                <a:spcPct val="0"/>
              </a:spcBef>
              <a:spcAft>
                <a:spcPct val="0"/>
              </a:spcAft>
              <a:buSzPct val="100000"/>
              <a:buFontTx/>
              <a:buNone/>
            </a:pPr>
            <a:r>
              <a:rPr lang="en-US" altLang="en-US" sz="1200" b="1" dirty="0" smtClean="0">
                <a:latin typeface="Arial" pitchFamily="34" charset="0" panose="020B0604020202020204"/>
                <a:ea typeface="Arial" pitchFamily="34" charset="0" panose="020B0604020202020204"/>
              </a:rPr>
              <a:t>Slight build</a:t>
            </a:r>
            <a:r>
              <a:rPr lang="en-US" altLang="en-US" sz="1200" dirty="0" smtClean="0">
                <a:latin typeface="Arial" pitchFamily="34" charset="0" panose="020B0604020202020204"/>
                <a:ea typeface="Arial" pitchFamily="34" charset="0" panose="020B0604020202020204"/>
              </a:rPr>
              <a:t>. Your body is light for its size, enabling flight but giving you disadvantage against grapple </a:t>
            </a:r>
            <a:r>
              <a:rPr lang="en-US" altLang="en-US" sz="1200" b="1" dirty="0" smtClean="0">
                <a:latin typeface="Arial" pitchFamily="34" charset="0" panose="020B0604020202020204"/>
                <a:ea typeface="Arial" pitchFamily="34" charset="0" panose="020B0604020202020204"/>
              </a:rPr>
              <a:t>Necromantic Ties. </a:t>
            </a:r>
            <a:r>
              <a:rPr lang="en-US" altLang="en-US" sz="1200" dirty="0" smtClean="0">
                <a:latin typeface="Arial" pitchFamily="34" charset="0" panose="020B0604020202020204"/>
                <a:ea typeface="Arial" pitchFamily="34" charset="0" panose="020B0604020202020204"/>
              </a:rPr>
              <a:t>Years of your species consuming decaying flesh has given you ties to the dead. You have access to the chill touch </a:t>
            </a:r>
            <a:r>
              <a:rPr lang="en-US" altLang="en-US" sz="1200" dirty="0" err="1" smtClean="0">
                <a:latin typeface="Arial" pitchFamily="34" charset="0" panose="020B0604020202020204"/>
                <a:ea typeface="Arial" pitchFamily="34" charset="0" panose="020B0604020202020204"/>
              </a:rPr>
              <a:t>cantrip</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837683"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Cathartidae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1049834"/>
            <a:ext cx="3260835" cy="3046988"/>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One of the Aves races,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Cathartidae</a:t>
            </a:r>
            <a:r>
              <a:rPr kumimoji="0" lang="en-US" altLang="en-US" sz="1200" b="0" i="1" u="none" strike="noStrike" cap="none" normalizeH="0" dirty="0" smtClean="0">
                <a:ln>
                  <a:noFill/>
                </a:ln>
                <a:solidFill>
                  <a:schemeClr val="tx1"/>
                </a:solidFill>
                <a:effectLst/>
                <a:latin typeface="Arial" pitchFamily="34" charset="0" panose="020B0604020202020204"/>
                <a:ea typeface="Arial" pitchFamily="34" charset="0" panose="020B0604020202020204"/>
              </a:rPr>
              <a:t> are relentless in battle and do not hesitate to use unscrupulous methods to turn the tides of battle. Despite their appearance they have some of the most glib tongues among the Kind. Often reclusive in nature, they will often be employed as scouts or mercenaries to accompany supply trains as they are quite effective at ensuring the safety of their charges. </a:t>
            </a:r>
            <a:endParaRPr lang="en-US" altLang="en-US" dirty="0"/>
          </a:p>
          <a:p>
            <a:pPr marL="0" marR="0" indent="379413" algn="l" defTabSz="914400" rtl="0" eaLnBrk="0" fontAlgn="base" latinLnBrk="0" hangingPunct="0">
              <a:lnSpc>
                <a:spcPct val="100000"/>
              </a:lnSpc>
              <a:spcBef>
                <a:spcPct val="0"/>
              </a:spcBef>
              <a:spcAft>
                <a:spcPct val="0"/>
              </a:spcAft>
              <a:buSzPct val="100000"/>
              <a:buFontTx/>
              <a:buNone/>
            </a:pPr>
            <a:r>
              <a:rPr lang="en-US" altLang="en-US" sz="1200" i="1" dirty="0" smtClean="0">
                <a:ea typeface="Arial" pitchFamily="34" charset="0" panose="020B0604020202020204"/>
              </a:rPr>
              <a:t>When the </a:t>
            </a:r>
            <a:r>
              <a:rPr lang="en-US" altLang="en-US" sz="1200" i="1" dirty="0" err="1" smtClean="0">
                <a:ea typeface="Arial" pitchFamily="34" charset="0" panose="020B0604020202020204"/>
              </a:rPr>
              <a:t>Cathartidae</a:t>
            </a:r>
            <a:r>
              <a:rPr lang="en-US" altLang="en-US" sz="1200" i="1" dirty="0" smtClean="0">
                <a:ea typeface="Arial" pitchFamily="34" charset="0" panose="020B0604020202020204"/>
              </a:rPr>
              <a:t> do flock together it is a noteworthy event as they are quite formidable in numbers, and it is always for a greater purpose. Their eating habits do not make them the ideal dinner guests but they are shrewd negotiators.</a:t>
            </a:r>
            <a:endParaRPr kumimoji="0" lang="en-US" altLang="en-US" sz="1200" b="0" i="1" u="none" strike="noStrike" cap="none" normalizeH="0" dirty="0" smtClean="0">
              <a:ln>
                <a:noFill/>
              </a:ln>
              <a:solidFill>
                <a:schemeClr val="tx1"/>
              </a:solidFill>
              <a:effectLst/>
              <a:latin typeface="Arial" pitchFamily="34" charset="0" panose="020B0604020202020204"/>
              <a:ea typeface="Arial" pitchFamily="34" charset="0" panose="020B0604020202020204"/>
            </a:endParaRPr>
          </a:p>
        </p:txBody>
      </p:sp>
      <p:pic>
        <p:nvPicPr>
          <p:cNvPr id="11266" name="Picture 2" descr="realistic image of an anthropomorphic vulture medieval highway robber chasing a wagon with his sword drawn "/>
          <p:cNvPicPr>
            <a:picLocks noChangeAspect="1" noChangeArrowheads="1"/>
          </p:cNvPicPr>
          <p:nvPr/>
        </p:nvPicPr>
        <p:blipFill>
          <a:blip r:embed="rId1"/>
          <a:srcRect/>
          <a:stretch>
            <a:fillRect/>
          </a:stretch>
        </p:blipFill>
        <p:spPr bwMode="auto">
          <a:xfrm>
            <a:off x="3424238" y="0"/>
            <a:ext cx="3433762" cy="343376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5986924"/>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Capralces</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Strength increases by 3</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Capralces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150 years and mature around the age of 20.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Capralces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Capralces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their independent nature tends to lean them toward the chaotic</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Large. You range between 9-10 feet tall and weigh around 900-1300 lbs. height adds 1-2 feet)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Huge Rack.</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a reach of 5’ but 10' with antlers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lang="en-US" altLang="en-US" sz="900" b="1" dirty="0" smtClean="0">
                <a:latin typeface="Arial" pitchFamily="34" charset="0" panose="020B0604020202020204"/>
                <a:ea typeface="Arial" pitchFamily="34" charset="0" panose="020B0604020202020204"/>
              </a:rPr>
              <a:t>Bullwinkle</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t>
            </a:r>
            <a:r>
              <a:rPr kumimoji="0" lang="en-US" altLang="en-US" sz="9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Moose does not appreciate when his friend Rocky sneaks up on him</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6295080"/>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Nearsighted.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disadvantage on perception checks that rely on sight, your passive perception is reduced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Molt.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in the fall their antlers will fall off an will not be usable until the following spring</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Antler Rank.</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Among the Capralces the number of points and size of the antlers determines the rank and respect among their race. they start with 1d6 points and grow 1d3 points for every 25 years of age. This number is added to previous years. they may be used as part of an attack for 1 hp of damage per point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Easily Startled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if an attack of opportunity is taken on a Capralces it may immediately retaliate on its attacker as a reaction with its antlers</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Keen Nose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They have advantage on perception checks that rely on smell.</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Brute Force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They gain an additional 2hp of damage per die on any melee attack in addition to their other bonuses</a:t>
            </a: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655175"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Capralces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228600"/>
            <a:ext cx="3260835" cy="5758324"/>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Capralces are generally friendly and laid-back, content to peacefully coexist with their surroundings and enjoy the fruits of its natural bounty. This does not, however, mean that they are extroverted or outgoing: their first response to most newcomers who enter their territory is to politely ignore them until the strangers either leave or come too close for comfort, in which case the Capralces will simply leave themselves. Sometimes they follow and observe trespassers from a distance, in order to learn their ways and determine if they mean any harm, but in most cases they are content to live and let live.Capralces are mostly solitary, and therefore unlikely to form binding treaties with any outside power, as few Capralces chiefs can speak for more than a small handful of their people. They frequently have trade relations with Native societies, exchanging hard-to-find natural medicines and warm pelts for metal or clay pots, metal axe-heads and tomahawks, flint arrowheads, cured leather, tobacco, and other human-made goods.</a:t>
            </a: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Capralces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cs typeface="Arial" pitchFamily="34" charset="0" panose="020B0604020202020204"/>
              </a:rPr>
              <a:t> treasure their solitude: even the most loyal </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Capralces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cs typeface="Arial" pitchFamily="34" charset="0" panose="020B0604020202020204"/>
              </a:rPr>
              <a:t> travelling companion finds that she occasionally needs time alone, spent in quiet contemplation of her natural surroundings</a:t>
            </a:r>
          </a:p>
        </p:txBody>
      </p:sp>
      <p:pic>
        <p:nvPicPr>
          <p:cNvPr id="10" name="Picture 9"/>
          <p:cNvPicPr>
            <a:picLocks noChangeAspect="1"/>
          </p:cNvPicPr>
          <p:nvPr/>
        </p:nvPicPr>
        <p:blipFill>
          <a:blip r:embed="rId1"/>
          <a:srcRect/>
          <a:stretch>
            <a:fillRect/>
          </a:stretch>
        </p:blipFill>
        <p:spPr>
          <a:xfrm>
            <a:off x="3501159" y="6340"/>
            <a:ext cx="3424238" cy="342423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3921124"/>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Quillian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Strength increases by 1, Charisma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Quillian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100 years and mature around the age of 15.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Quillian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omnivorous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Quillian tend toward good alignments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Small. You range between 3-4 feet tall and weigh around 50-80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25 feet. Dig in soft earth at 10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5’</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Spines.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 creature that attempts to grapple you has disadvantage on ability checks to do so. Whenever a creature successfully grapples you, and each time you use your action to try to escape, that creature takes 1d4 piercing damage. A creature that engulfs you, such as by swallowing, takes 3d4 piercing damage at the end of each of its turns that it continues to do so.</a:t>
            </a: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4250714" y="3921124"/>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Spiney Norman, Quillian Artificer adorned with tools of his trade</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235189"/>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Keen Nose.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When using your sense of smell to attempt Wisdom (Perception) checks, you can add your proficiency bonus. If you have proficiency in Perception, your proficiency bonus is doubled for this purpose.</a:t>
            </a:r>
            <a:endParaRPr kumimoji="0" lang="en-US" altLang="en-US" sz="400" b="1"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Ball up.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When you drop prone, you can roll into a ball that causes your spines to protrude. While you’re prone, other creatures do not gain advantage on attack rolls against you if they are within 5 feet of you.</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Buoyant.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gain advantage on ability checks to remain</a:t>
            </a: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afloat. You can swim, but at half movement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Spikey woe.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Quillian have disadvantage to acrobatics as their quills tend to get in the way. </a:t>
            </a: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400567"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Quillian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17353" y="567605"/>
            <a:ext cx="3260835" cy="3015126"/>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 Quillian folk equipped with their own natural defense can be a frustrating adversary. They are a jovial race and find humor in most situations, especially shopping in crowded streets.  They enjoy entertaining others and many of their kind become bards or even jesters. </a:t>
            </a: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Their temperament is very even keeled, they are very hard to upset. Their homes tend to be in vast underground areas with other diggers whose company they tend to prefer. </a:t>
            </a: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It is rare to find an evil Quillian as most tend to prefer to be productive members of society and working with others in supportive roles.  </a:t>
            </a:r>
          </a:p>
        </p:txBody>
      </p:sp>
      <p:pic>
        <p:nvPicPr>
          <p:cNvPr id="10" name="Picture 9"/>
          <p:cNvPicPr>
            <a:picLocks noChangeAspect="1"/>
          </p:cNvPicPr>
          <p:nvPr/>
        </p:nvPicPr>
        <p:blipFill>
          <a:blip r:embed="rId1"/>
          <a:srcRect/>
          <a:stretch>
            <a:fillRect/>
          </a:stretch>
        </p:blipFill>
        <p:spPr>
          <a:xfrm>
            <a:off x="4179082" y="0"/>
            <a:ext cx="3645267" cy="392112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7788" y="4081462"/>
            <a:ext cx="3303587"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Loxodon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Constitution increases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Loxodon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450 years and mature around the age of 30.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Loxodon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Loxodon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 have a more lawful view of life and find structure to be a necessary part of life.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Large. You range between 7-9 feet tall and weigh around 300-400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30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reach is 5’</a:t>
            </a:r>
          </a:p>
          <a:p>
            <a:pPr marL="0" marR="0" indent="0" algn="l" defTabSz="914400" rtl="0" eaLnBrk="0" fontAlgn="base" latinLnBrk="0" hangingPunct="0">
              <a:lnSpc>
                <a:spcPct val="100000"/>
              </a:lnSpc>
              <a:spcBef>
                <a:spcPct val="0"/>
              </a:spcBef>
              <a:spcAft>
                <a:spcPct val="0"/>
              </a:spcAft>
              <a:buSzPct val="100000"/>
              <a:buFontTx/>
              <a:buNone/>
            </a:pPr>
            <a:r>
              <a:rPr lang="en-US" altLang="en-US" sz="1200" b="1" dirty="0" err="1" smtClean="0">
                <a:latin typeface="Arial" pitchFamily="34" charset="0" panose="020B0604020202020204"/>
              </a:rPr>
              <a:t>Overthinker</a:t>
            </a:r>
            <a:r>
              <a:rPr lang="en-US" altLang="en-US" sz="1200" b="1" dirty="0" smtClean="0">
                <a:latin typeface="Arial" pitchFamily="34" charset="0" panose="020B0604020202020204"/>
              </a:rPr>
              <a:t>. </a:t>
            </a:r>
            <a:r>
              <a:rPr lang="en-US" altLang="en-US" sz="1200" dirty="0" err="1" smtClean="0">
                <a:latin typeface="Arial" pitchFamily="34" charset="0" panose="020B0604020202020204"/>
              </a:rPr>
              <a:t>Loxodon</a:t>
            </a:r>
            <a:r>
              <a:rPr lang="en-US" altLang="en-US" sz="1200" dirty="0" smtClean="0">
                <a:latin typeface="Arial" pitchFamily="34" charset="0" panose="020B0604020202020204"/>
              </a:rPr>
              <a:t> are </a:t>
            </a:r>
            <a:r>
              <a:rPr lang="en-US" altLang="en-US" sz="1200" dirty="0" err="1" smtClean="0">
                <a:latin typeface="Arial" pitchFamily="34" charset="0" panose="020B0604020202020204"/>
              </a:rPr>
              <a:t>vulnerable</a:t>
            </a:r>
            <a:r>
              <a:rPr lang="en-US" altLang="en-US" sz="1200" dirty="0" smtClean="0">
                <a:latin typeface="Arial" pitchFamily="34" charset="0" panose="020B0604020202020204"/>
              </a:rPr>
              <a:t> to psychic damage and are at disadvantage to such attacks</a:t>
            </a:r>
            <a:endParaRPr lang="en-US" altLang="en-US" sz="1200" dirty="0">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4"/>
          <p:cNvSpPr txBox="1">
            <a:spLocks noChangeArrowheads="1"/>
          </p:cNvSpPr>
          <p:nvPr/>
        </p:nvSpPr>
        <p:spPr bwMode="auto">
          <a:xfrm>
            <a:off x="3828184" y="3636244"/>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ZinDraj</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Loxodon</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Sorcerer outside of COW near the city of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Hintergedanke</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14" name="Straight Connector 13"/>
          <p:cNvCxnSpPr/>
          <p:nvPr/>
        </p:nvCxnSpPr>
        <p:spPr>
          <a:xfrm flipV="1">
            <a:off x="523875" y="450904"/>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V="1">
            <a:off x="161923" y="4395929"/>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4" name="Text Box 3"/>
          <p:cNvSpPr txBox="1">
            <a:spLocks noChangeArrowheads="1"/>
          </p:cNvSpPr>
          <p:nvPr/>
        </p:nvSpPr>
        <p:spPr bwMode="auto">
          <a:xfrm>
            <a:off x="3167495" y="4185943"/>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Potent Proboscis.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As a bonus action you may make an attack with your trunk in attempt to grapple an opponent. You may also chose to hold object in your trunk within 5’ of you as a free action. Wands etc. may be activated while held in this fashion.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Strong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Your keen mind allows you to cast and maintain two concentration spells at the same time. Each check is rolled separately.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Keen hearing.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Your large ears make you very difficult to sneak up on, you gain advantage for any checks requiring hearing and your passive perception is at +3</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Thick hide.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fire based damage and +2 to</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AC</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Hyperthymesia</a:t>
            </a: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Loxodon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advantage on wisdom checks for recalling places, people events or thoughts.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246" name="Picture 1" descr="realistic image of an anthropomorphic Elephant sorcerer wielding an ornate staff outside of a wizard's tower"/>
          <p:cNvPicPr>
            <a:picLocks noChangeAspect="1" noChangeArrowheads="1"/>
          </p:cNvPicPr>
          <p:nvPr/>
        </p:nvPicPr>
        <p:blipFill>
          <a:blip r:embed="rId1"/>
          <a:srcRect/>
          <a:stretch>
            <a:fillRect/>
          </a:stretch>
        </p:blipFill>
        <p:spPr bwMode="auto">
          <a:xfrm>
            <a:off x="3246437" y="-4"/>
            <a:ext cx="3611563" cy="3611563"/>
          </a:xfrm>
          <a:prstGeom prst="rect">
            <a:avLst/>
          </a:prstGeom>
          <a:noFill/>
        </p:spPr>
      </p:pic>
      <p:sp>
        <p:nvSpPr>
          <p:cNvPr id="16"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17" name="Rectangle 8"/>
          <p:cNvSpPr>
            <a:spLocks noChangeArrowheads="1"/>
          </p:cNvSpPr>
          <p:nvPr/>
        </p:nvSpPr>
        <p:spPr bwMode="auto">
          <a:xfrm>
            <a:off x="77788" y="156582"/>
            <a:ext cx="6858000" cy="457200"/>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smtClean="0">
                <a:ln>
                  <a:noFill/>
                </a:ln>
                <a:solidFill>
                  <a:srgbClr val="805000"/>
                </a:solidFill>
                <a:effectLst/>
                <a:latin typeface="Arial" pitchFamily="34" charset="0" panose="020B0604020202020204"/>
                <a:ea typeface="Arial" pitchFamily="34" charset="0" panose="020B0604020202020204"/>
              </a:rPr>
              <a:t>Loxodon</a:t>
            </a:r>
            <a:endParaRPr kumimoji="0" lang="en-US" altLang="en-US" sz="400" b="0" i="0" u="none" strike="noStrike" cap="none" normalizeH="0" baseline="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sp>
        <p:nvSpPr>
          <p:cNvPr id="18" name="Rectangle 9"/>
          <p:cNvSpPr>
            <a:spLocks noChangeArrowheads="1"/>
          </p:cNvSpPr>
          <p:nvPr/>
        </p:nvSpPr>
        <p:spPr bwMode="auto">
          <a:xfrm>
            <a:off x="77788" y="460736"/>
            <a:ext cx="3225799" cy="1642329"/>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thick skinned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Loxodon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is one of the two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Geishnan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races of the Kind. More gentle and bright than their cousins they are more prone to overthink before they act. They are very good at planning sessions but may be paralyzed by indecision in critical moments.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19" name="Rectangle 13"/>
          <p:cNvSpPr>
            <a:spLocks noChangeArrowheads="1"/>
          </p:cNvSpPr>
          <p:nvPr/>
        </p:nvSpPr>
        <p:spPr bwMode="auto">
          <a:xfrm>
            <a:off x="68263" y="1738228"/>
            <a:ext cx="3303587" cy="1754326"/>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Loxodon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has mastered the nature of stillness and calm, but can be ferocious when enraged. His mind is like a steel trap, allowing him to remember details like no other.</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attachment of the family structure for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Loxodon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is similar to the Mastor and they enjoy a close community and family structure. </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084" y="4514998"/>
            <a:ext cx="3374880"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Mastor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Strength increases by 2, Constitution increases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Mastor generally live up to 350 years and mature around the age of 22.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Mastor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Mastor tend to have a more chaotic view of life and find structure to be cumbersome.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Large. You range between 9-11 feet tall and weigh around 400-600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30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reach is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3"/>
          <p:cNvSpPr txBox="1">
            <a:spLocks noChangeArrowheads="1"/>
          </p:cNvSpPr>
          <p:nvPr/>
        </p:nvSpPr>
        <p:spPr bwMode="auto">
          <a:xfrm>
            <a:off x="3887788" y="3491639"/>
            <a:ext cx="2552700" cy="400050"/>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Agrath</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Mastor barbarian returning to his home in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marshmire</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swamp</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23875" y="419731"/>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58013" y="482957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4"/>
          <p:cNvSpPr txBox="1">
            <a:spLocks noChangeArrowheads="1"/>
          </p:cNvSpPr>
          <p:nvPr/>
        </p:nvSpPr>
        <p:spPr bwMode="auto">
          <a:xfrm>
            <a:off x="3250802" y="4630224"/>
            <a:ext cx="3607198"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Tusks.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As a bonus action you may make an attack with your tusks for 1d8 + Proficiency</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strength points of damage. Reach 5’</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Brute Force.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gain advantage on Athletic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Thick Fur.</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advantage to survival checks in cold situations, but disadvantage to heat based ones.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Charge.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If moving 15 feet or more you may make a charging attack (Grapple check) opponent failing check is knocked prone and takes 2d6 + strength bonus for damage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Lumbering Hulk.</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disadvantage on Acrobatic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Family First.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If a companion falls prior to your turn your next attacks are done with advantage.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9222" name="Picture 3" descr="realistic image of an anthropomorphic mastodon barbarian wielding a broad axe walking through a swamp"/>
          <p:cNvPicPr>
            <a:picLocks noChangeAspect="1" noChangeArrowheads="1"/>
          </p:cNvPicPr>
          <p:nvPr/>
        </p:nvPicPr>
        <p:blipFill>
          <a:blip r:embed="rId1"/>
          <a:srcRect/>
          <a:stretch>
            <a:fillRect/>
          </a:stretch>
        </p:blipFill>
        <p:spPr bwMode="auto">
          <a:xfrm>
            <a:off x="3393679" y="0"/>
            <a:ext cx="3476625" cy="3476625"/>
          </a:xfrm>
          <a:prstGeom prst="rect">
            <a:avLst/>
          </a:prstGeom>
          <a:noFill/>
        </p:spPr>
      </p:pic>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77788" y="125409"/>
            <a:ext cx="6858000" cy="457200"/>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Mastor</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9"/>
          <p:cNvSpPr>
            <a:spLocks noChangeArrowheads="1"/>
          </p:cNvSpPr>
          <p:nvPr/>
        </p:nvSpPr>
        <p:spPr bwMode="auto">
          <a:xfrm>
            <a:off x="93662" y="457196"/>
            <a:ext cx="3303587" cy="1846659"/>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Shaggy Mastor is one of the two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Geishnan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races of the kind. More brutal and slightly more dimwitted than their cousins they are more prone to act before they think. Not great at planning or following rules they prefer to be able to react to any given situation quickly without being concerned over right or wrong.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10" name="Rectangle 13"/>
          <p:cNvSpPr>
            <a:spLocks noChangeArrowheads="1"/>
          </p:cNvSpPr>
          <p:nvPr/>
        </p:nvSpPr>
        <p:spPr bwMode="auto">
          <a:xfrm>
            <a:off x="54768" y="1988489"/>
            <a:ext cx="3303587" cy="2308324"/>
          </a:xfrm>
          <a:prstGeom prst="rect">
            <a:avLst/>
          </a:prstGeom>
          <a:noFill/>
          <a:ln>
            <a:noFill/>
          </a:ln>
          <a:effectLst/>
        </p:spPr>
        <p:txBody>
          <a:bodyPr vert="horz" wrap="square" lIns="91440" tIns="45720" rIns="91440" bIns="45720" anchor="ctr">
            <a:prstTxWarp prst="textNoShape">
              <a:avLst/>
            </a:prstTxWarp>
            <a:spAutoFit/>
          </a:body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Their long fur makes them more versatile in colder climates, while food is scarcer they feel more at home.  They have strong family values and as such will aid another of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Geishnan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if they are able. They tolerate other races well, but do tend to live in smaller communities with other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Mastors</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While able to wear armor, most do not like it as it tends to impede their already slower reactions. They simply do not have time for finesse and prefer brute force in their weapon selections.</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 y="3676072"/>
            <a:ext cx="3584864" cy="501967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Ungulate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Score increased by 2 and your intelligence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Ungulates generally live up to 111 years and mature around the age of 12.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Ungulates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Ungulates generally steer away from Evil alignments, tending toward good and law but it is not uncommon to have some on the chaotic side.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Large. You range between 10-12 feet tall and weigh around 600 - 800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35 feet.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reach is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Telescopic Neck.</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Due to the length of your neck, you can see further and better than most. You have advantage on Perception Checks using Sight and your Passive Perception gains a bonus of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Peaceful Soul.</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With the wisdom of the elders comes a stillness of the soul. Twice per long rest you may end an effect upon yourself at the start of your turn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4" name="Text Box 5"/>
          <p:cNvSpPr txBox="1">
            <a:spLocks noChangeArrowheads="1"/>
          </p:cNvSpPr>
          <p:nvPr/>
        </p:nvSpPr>
        <p:spPr bwMode="auto">
          <a:xfrm>
            <a:off x="3986212" y="3190875"/>
            <a:ext cx="2552700" cy="400050"/>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Mardaaon</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Ungulate Sorcerer performing an invocation in the Moss Wood Forest.</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5126" name="Picture 8" descr="generate a realistic image of a tall anthropomorphic giraffe shaman in a mediaval forest casting a spell on a tree"/>
          <p:cNvPicPr>
            <a:picLocks noChangeAspect="1" noChangeArrowheads="1"/>
          </p:cNvPicPr>
          <p:nvPr/>
        </p:nvPicPr>
        <p:blipFill>
          <a:blip r:embed="rId1"/>
          <a:srcRect/>
          <a:stretch>
            <a:fillRect/>
          </a:stretch>
        </p:blipFill>
        <p:spPr bwMode="auto">
          <a:xfrm>
            <a:off x="3667125" y="0"/>
            <a:ext cx="3190875" cy="3190875"/>
          </a:xfrm>
          <a:prstGeom prst="rect">
            <a:avLst/>
          </a:prstGeom>
          <a:noFill/>
        </p:spPr>
      </p:pic>
      <p:cxnSp>
        <p:nvCxnSpPr>
          <p:cNvPr id="6" name="Straight Connector 5"/>
          <p:cNvCxnSpPr/>
          <p:nvPr/>
        </p:nvCxnSpPr>
        <p:spPr>
          <a:xfrm flipV="1">
            <a:off x="523875" y="37816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flipV="1">
            <a:off x="91783" y="3999518"/>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5" name="Text Box 3"/>
          <p:cNvSpPr txBox="1">
            <a:spLocks noChangeArrowheads="1"/>
          </p:cNvSpPr>
          <p:nvPr/>
        </p:nvSpPr>
        <p:spPr bwMode="auto">
          <a:xfrm>
            <a:off x="3506789" y="4359563"/>
            <a:ext cx="3351212" cy="501967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Strong Mind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Ungulate linage provides you resistance to Psychic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Enlightened Mind: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may chose proficiency in either Arcana, Religion or History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Awkward Movements: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being large and gangly your kind finds it difficult to perform acts of stealth and suffers disadvantage when trying to hide or approach with discretion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8"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9" name="Rectangle 8"/>
          <p:cNvSpPr>
            <a:spLocks noChangeArrowheads="1"/>
          </p:cNvSpPr>
          <p:nvPr/>
        </p:nvSpPr>
        <p:spPr bwMode="auto">
          <a:xfrm>
            <a:off x="77788" y="83845"/>
            <a:ext cx="6858000" cy="457200"/>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smtClean="0">
                <a:ln>
                  <a:noFill/>
                </a:ln>
                <a:solidFill>
                  <a:srgbClr val="805000"/>
                </a:solidFill>
                <a:effectLst/>
                <a:latin typeface="Arial" pitchFamily="34" charset="0" panose="020B0604020202020204"/>
                <a:ea typeface="Arial" pitchFamily="34" charset="0" panose="020B0604020202020204"/>
              </a:rPr>
              <a:t>Ungulate</a:t>
            </a:r>
            <a:endParaRPr kumimoji="0" lang="en-US" altLang="en-US" sz="400" b="0" i="0" u="none" strike="noStrike" cap="none" normalizeH="0" baseline="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sp>
        <p:nvSpPr>
          <p:cNvPr id="10" name="Rectangle 10"/>
          <p:cNvSpPr>
            <a:spLocks noChangeArrowheads="1"/>
          </p:cNvSpPr>
          <p:nvPr/>
        </p:nvSpPr>
        <p:spPr bwMode="auto">
          <a:xfrm>
            <a:off x="-32543" y="279202"/>
            <a:ext cx="3732212" cy="2585323"/>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These gentle folk often live away from the hustle and bustle of the big cities. While they are quite capable in battle they often prefer a less direct approach. They choose their actions with careful consideration and always aspire to make right choices. Their lifestyle tends to be nomadic, seeking knowledge in all things and following a path that they themselves cannot always see. This lifestyle makes it difficult to locate a particular member of the species as they are typically never in one place for more than a few months.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11" name="Rectangle 13"/>
          <p:cNvSpPr>
            <a:spLocks noChangeArrowheads="1"/>
          </p:cNvSpPr>
          <p:nvPr/>
        </p:nvSpPr>
        <p:spPr bwMode="auto">
          <a:xfrm>
            <a:off x="-65087" y="2562182"/>
            <a:ext cx="3732212" cy="1200329"/>
          </a:xfrm>
          <a:prstGeom prst="rect">
            <a:avLst/>
          </a:prstGeom>
          <a:noFill/>
          <a:ln>
            <a:noFill/>
          </a:ln>
          <a:effectLst/>
        </p:spPr>
        <p:txBody>
          <a:bodyPr vert="horz" wrap="square" lIns="91440" tIns="45720" rIns="91440" bIns="45720" anchor="ctr">
            <a:prstTxWarp prst="textNoShape">
              <a:avLst/>
            </a:prstTxWarp>
            <a:spAutoFit/>
          </a:body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travel the lands as scholars and advisors with their brightly colored clothing and long necks they are not someone that can easily be missed. They are soft spoken as a people and slow to anger, and as such often are good with slow deliberate negotiations.</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 y="4152261"/>
            <a:ext cx="3470564" cy="46958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Rhinomite</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strength increases by 1 and your constitution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Rhinomites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400 years and mature around the age of 17.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Rhinomites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Rhinomites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chaotic side of life, finding that a lawful existence is often too restrictive for their rambunctious lifestyle.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Large. You range between 6-9 feet tall and weigh around 750 - 1000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30 feet.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reach is 5’</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Poor eyesight.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vision is not great, and as such you have disadvantage on Perception Checks using Sight and your Passive Perception has a detriment of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1"/>
          <p:cNvSpPr txBox="1">
            <a:spLocks noChangeArrowheads="1"/>
          </p:cNvSpPr>
          <p:nvPr/>
        </p:nvSpPr>
        <p:spPr bwMode="auto">
          <a:xfrm>
            <a:off x="4038600" y="3357277"/>
            <a:ext cx="2552700" cy="400050"/>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noProof="1" smtClean="0">
                <a:ln>
                  <a:noFill/>
                </a:ln>
                <a:solidFill>
                  <a:schemeClr val="tx1"/>
                </a:solidFill>
                <a:effectLst/>
                <a:latin typeface="Arial" pitchFamily="34" charset="0" panose="020B0604020202020204"/>
                <a:ea typeface="Arial" pitchFamily="34" charset="0" panose="020B0604020202020204"/>
              </a:rPr>
              <a:t>Gratham</a:t>
            </a: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 Rhinomite Battle Master rushing to defend the gates of Contumacious</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461529" y="398949"/>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275358" y="4461218"/>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4"/>
          <p:cNvSpPr txBox="1">
            <a:spLocks noChangeArrowheads="1"/>
          </p:cNvSpPr>
          <p:nvPr/>
        </p:nvSpPr>
        <p:spPr bwMode="auto">
          <a:xfrm>
            <a:off x="3552825" y="4406608"/>
            <a:ext cx="3268663"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Quick anger.</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Easily provoked a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Rhinomite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has disadvantage to any taunting effects or spells and must make a perception check (DC 15) to resist jibes that are intended to provoke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Thick skin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AC increases by 2.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Horny Beast: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Horn attack starts at 1d6 + strength as part of a normal attack action. Reach 5’. Increases by 1d6 at 3rd, 6th and 9th</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Living Plow:</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if the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Rhinomite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moves more than 15 feet it can charge an opponent, using its horny beast ability at double efficacy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Big personality:</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Rhinomites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proficiency in intimidation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8198" name="Picture 18" descr="generate a realistic image of an anthropomorphic rhinoceros wielding a halberd charging into a medieval town"/>
          <p:cNvPicPr>
            <a:picLocks noChangeAspect="1" noChangeArrowheads="1"/>
          </p:cNvPicPr>
          <p:nvPr/>
        </p:nvPicPr>
        <p:blipFill>
          <a:blip r:embed="rId1"/>
          <a:srcRect/>
          <a:stretch>
            <a:fillRect/>
          </a:stretch>
        </p:blipFill>
        <p:spPr bwMode="auto">
          <a:xfrm>
            <a:off x="3495675" y="0"/>
            <a:ext cx="3343275" cy="3343275"/>
          </a:xfrm>
          <a:prstGeom prst="rect">
            <a:avLst/>
          </a:prstGeom>
          <a:noFill/>
        </p:spPr>
      </p:pic>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15442" y="104627"/>
            <a:ext cx="6858000" cy="457200"/>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Rhinomite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9"/>
          <p:cNvSpPr>
            <a:spLocks noChangeArrowheads="1"/>
          </p:cNvSpPr>
          <p:nvPr/>
        </p:nvSpPr>
        <p:spPr bwMode="auto">
          <a:xfrm>
            <a:off x="35286" y="487531"/>
            <a:ext cx="3475037" cy="2585323"/>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These large beings are slow witted but quick to violence. Their brute force is hard to overcome and they are often employed at city guards or bouncers at the best taverns.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nearsightedness of their kind means that they are often startled and quick to react. A short charge from an angry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Rhinomite</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is not a good way to start your day. Conversations with these beings can be a challenge, they do not have a solid grasp on complex problems and would rather resort to violence to solve a situation.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10" name="Rectangle 13"/>
          <p:cNvSpPr>
            <a:spLocks noChangeArrowheads="1"/>
          </p:cNvSpPr>
          <p:nvPr/>
        </p:nvSpPr>
        <p:spPr bwMode="auto">
          <a:xfrm>
            <a:off x="35286" y="2585448"/>
            <a:ext cx="3475037" cy="1384995"/>
          </a:xfrm>
          <a:prstGeom prst="rect">
            <a:avLst/>
          </a:prstGeom>
          <a:noFill/>
          <a:ln>
            <a:noFill/>
          </a:ln>
          <a:effectLst/>
        </p:spPr>
        <p:txBody>
          <a:bodyPr vert="horz" wrap="square" lIns="91440" tIns="45720" rIns="91440" bIns="45720" anchor="ctr">
            <a:prstTxWarp prst="textNoShape">
              <a:avLst/>
            </a:prstTxWarp>
            <a:spAutoFit/>
          </a:bodyPr>
          <a:lstStyle/>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loners as too many gathered together will often end in misunderstandings and collateral damage, the young leaving home often before full maturity. They are faithful to their friends, as long as they don’t use too many big words they find offensive. </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6150" name="Picture 2" descr="generate a realistic image of an anthropomorphic tan sloth in medieval clothing standing behind a sales counter at a medieval shop"/>
          <p:cNvPicPr>
            <a:picLocks noChangeAspect="1" noChangeArrowheads="1"/>
          </p:cNvPicPr>
          <p:nvPr/>
        </p:nvPicPr>
        <p:blipFill>
          <a:blip r:embed="rId1"/>
          <a:srcRect/>
          <a:stretch>
            <a:fillRect/>
          </a:stretch>
        </p:blipFill>
        <p:spPr bwMode="auto">
          <a:xfrm>
            <a:off x="3429000" y="0"/>
            <a:ext cx="3433762" cy="3433763"/>
          </a:xfrm>
          <a:prstGeom prst="rect">
            <a:avLst/>
          </a:prstGeom>
          <a:noFill/>
        </p:spPr>
      </p:pic>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166973"/>
            <a:ext cx="6858000" cy="457200"/>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smtClean="0">
                <a:ln>
                  <a:noFill/>
                </a:ln>
                <a:solidFill>
                  <a:srgbClr val="805000"/>
                </a:solidFill>
                <a:effectLst/>
                <a:latin typeface="Arial" pitchFamily="34" charset="0" panose="020B0604020202020204"/>
                <a:ea typeface="Arial" pitchFamily="34" charset="0" panose="020B0604020202020204"/>
              </a:rPr>
              <a:t>Sloven</a:t>
            </a:r>
            <a:endParaRPr kumimoji="0" lang="en-US" altLang="en-US" sz="400" b="0" i="0" u="none" strike="noStrike" cap="none" normalizeH="0" baseline="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466843"/>
            <a:ext cx="3260835" cy="3397034"/>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but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Hasenpfeffer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Dexterity increases by 2, </a:t>
            </a:r>
            <a:r>
              <a:rPr lang="en-US" altLang="en-US" sz="1200" dirty="0" smtClean="0">
                <a:latin typeface="Arial" pitchFamily="34" charset="0" panose="020B0604020202020204"/>
                <a:ea typeface="Arial" pitchFamily="34" charset="0" panose="020B0604020202020204"/>
              </a:rPr>
              <a:t>Charisma</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increases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Hasenpfeffer generally live up to 80 years and mature around the age of 8.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Hasenpfeffer</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tend prefer an organized grou</a:t>
            </a:r>
            <a:r>
              <a:rPr lang="en-US" altLang="en-US" sz="1200" dirty="0" smtClean="0">
                <a:latin typeface="Arial" pitchFamily="34" charset="0" panose="020B0604020202020204"/>
                <a:ea typeface="Arial" pitchFamily="34" charset="0" panose="020B0604020202020204"/>
              </a:rPr>
              <a:t>p and therefore lean toward lawful </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4-5 feet tall and weigh around 60-90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5’</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Bugs, Hasenpfeffer ranger</a:t>
            </a:r>
            <a:r>
              <a:rPr kumimoji="0" lang="en-US" altLang="en-US" sz="9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testing out his newly crafted bow</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Quick reflexes.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advantage to dexterity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Paranoid.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Your alert nature allows</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you to add 2 to your passive perception and you gain proficiency in perception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Burst of 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Thrice per long rest</a:t>
            </a:r>
            <a:r>
              <a:rPr kumimoji="0" lang="en-US" altLang="en-US" sz="1200" b="0" i="0" u="none" strike="noStrike" cap="none" normalizeH="0" dirty="0" smtClean="0">
                <a:ln>
                  <a:noFill/>
                </a:ln>
                <a:solidFill>
                  <a:schemeClr val="tx1"/>
                </a:solidFill>
                <a:effectLst/>
                <a:latin typeface="Arial" pitchFamily="34" charset="0" panose="020B0604020202020204"/>
                <a:ea typeface="Arial" pitchFamily="34" charset="0" panose="020B0604020202020204"/>
              </a:rPr>
              <a:t> you may double your movement in a turn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Skittish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disadvantage against intimidation.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978747"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Hasenpfeffer</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461295"/>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lang="en-US" altLang="en-US" sz="1200" i="1" dirty="0" smtClean="0">
                <a:ea typeface="Arial" pitchFamily="34" charset="0" panose="020B0604020202020204"/>
              </a:rPr>
              <a:t>Quick and agile, the Hasenpfeffer is a reliable ally in any situation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They are</a:t>
            </a:r>
            <a:r>
              <a:rPr kumimoji="0" lang="en-US" altLang="en-US" sz="1200" b="0" i="1" u="none" strike="noStrike" cap="none" normalizeH="0" dirty="0" smtClean="0">
                <a:ln>
                  <a:noFill/>
                </a:ln>
                <a:solidFill>
                  <a:schemeClr val="tx1"/>
                </a:solidFill>
                <a:effectLst/>
                <a:latin typeface="Arial" pitchFamily="34" charset="0" panose="020B0604020202020204"/>
                <a:ea typeface="Arial" pitchFamily="34" charset="0" panose="020B0604020202020204"/>
              </a:rPr>
              <a:t> excellent bowmen and quick with a rapier moving deftly throughout the field of battle</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Some of the best bowyers</a:t>
            </a:r>
            <a:r>
              <a:rPr lang="en-US" altLang="en-US" sz="1200" i="1" dirty="0" smtClean="0">
                <a:ea typeface="Arial" pitchFamily="34" charset="0" panose="020B0604020202020204"/>
              </a:rPr>
              <a:t> and fletchers are members of their race, having intimate understanding of the woods and strings they use to produce top notch archery equipment.</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but enjoy a good jaunt around the countryside. Sometime the Hasenpfeffer</a:t>
            </a:r>
            <a:r>
              <a:rPr kumimoji="0" lang="en-US" altLang="en-US" sz="1200" b="0" i="1" u="none" strike="noStrike" cap="none" normalizeH="0" dirty="0" smtClean="0">
                <a:ln>
                  <a:noFill/>
                </a:ln>
                <a:solidFill>
                  <a:schemeClr val="tx1"/>
                </a:solidFill>
                <a:effectLst/>
                <a:latin typeface="Arial" pitchFamily="34" charset="0" panose="020B0604020202020204"/>
                <a:ea typeface="Arial" pitchFamily="34" charset="0" panose="020B0604020202020204"/>
              </a:rPr>
              <a:t> don’t think things through as well as they should and their haste can often get them into trouble. </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As companions they are faithful to the end, they recognize a valuable arrangement when they can and strive to live up to their own high standards in their groups. They tend</a:t>
            </a:r>
            <a:r>
              <a:rPr kumimoji="0" lang="en-US" altLang="en-US" sz="1200" b="0" i="1" u="none" strike="noStrike" cap="none" normalizeH="0" dirty="0" smtClean="0">
                <a:ln>
                  <a:noFill/>
                </a:ln>
                <a:solidFill>
                  <a:schemeClr val="tx1"/>
                </a:solidFill>
                <a:effectLst/>
                <a:latin typeface="Arial" pitchFamily="34" charset="0" panose="020B0604020202020204"/>
                <a:ea typeface="Arial" pitchFamily="34" charset="0" panose="020B0604020202020204"/>
              </a:rPr>
              <a:t> to have large families with many children at early ages.</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351170" y="-149017"/>
            <a:ext cx="3579595" cy="357959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371" y="4587798"/>
            <a:ext cx="3239942" cy="3970338"/>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Skunkee</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Dexterity increased by 2, wisdom and intelligence increase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125 years and mature around the age of 13.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omnivorous and enjoy a good bowl of grub(s)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lawful side of life, but it is not unheard of to find a rogue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skirting the edges of society.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125-180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30 feet.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reach is 5’</a:t>
            </a:r>
          </a:p>
          <a:p>
            <a:pPr marL="0" marR="0" indent="0" algn="l" defTabSz="914400" rtl="0" eaLnBrk="0" fontAlgn="base" latinLnBrk="0" hangingPunct="0">
              <a:lnSpc>
                <a:spcPct val="100000"/>
              </a:lnSpc>
              <a:spcBef>
                <a:spcPct val="0"/>
              </a:spcBef>
              <a:spcAft>
                <a:spcPct val="0"/>
              </a:spcAft>
              <a:buSzPct val="100000"/>
              <a:buFontTx/>
              <a:buNone/>
            </a:pPr>
            <a:r>
              <a:rPr lang="en-US" altLang="en-US" sz="1200" b="1" dirty="0" smtClean="0">
                <a:latin typeface="Arial" pitchFamily="34" charset="0" panose="020B0604020202020204"/>
                <a:ea typeface="Arial" pitchFamily="34" charset="0" panose="020B0604020202020204"/>
              </a:rPr>
              <a:t>Stench. </a:t>
            </a:r>
            <a:r>
              <a:rPr lang="en-US" altLang="en-US" sz="1200" dirty="0" err="1" smtClean="0">
                <a:latin typeface="Arial" pitchFamily="34" charset="0" panose="020B0604020202020204"/>
                <a:ea typeface="Arial" pitchFamily="34" charset="0" panose="020B0604020202020204"/>
              </a:rPr>
              <a:t>Skunkees</a:t>
            </a:r>
            <a:r>
              <a:rPr lang="en-US" altLang="en-US" sz="1200" dirty="0" smtClean="0">
                <a:latin typeface="Arial" pitchFamily="34" charset="0" panose="020B0604020202020204"/>
                <a:ea typeface="Arial" pitchFamily="34" charset="0" panose="020B0604020202020204"/>
              </a:rPr>
              <a:t> suffer disadvantage on any Charisma based checks or saving throws</a:t>
            </a:r>
            <a:endPar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3"/>
          <p:cNvSpPr txBox="1">
            <a:spLocks noChangeArrowheads="1"/>
          </p:cNvSpPr>
          <p:nvPr/>
        </p:nvSpPr>
        <p:spPr bwMode="auto">
          <a:xfrm>
            <a:off x="3921125" y="3602614"/>
            <a:ext cx="2552700" cy="400050"/>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Pepe, Skunkee Hunter relentlessly pursuing a marked victim</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23875" y="440513"/>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203489" y="4910624"/>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4"/>
          <p:cNvSpPr txBox="1">
            <a:spLocks noChangeArrowheads="1"/>
          </p:cNvSpPr>
          <p:nvPr/>
        </p:nvSpPr>
        <p:spPr bwMode="auto">
          <a:xfrm>
            <a:off x="3190875" y="4104024"/>
            <a:ext cx="3667125" cy="504825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Nocturnal.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Primarily out at night,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Darkvision of 90’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Musk</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may launch a spray as a bonus action, 5’ wide by 20 feet long 3 times per long rest. Targets must make a DC 15 con save or be prone and incapacitated (retching). May make a save at the end of each of its turns to regain composure. The smell will linger for 3d4 days.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Upwind Ninjas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When approaching upwind from a target or in still air the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advantage on stealth checks. When downwind or when the air is turbulent they have disadvantage on all stealth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Marked.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Any creature targeted by the Musk may be tracked with advantage on all rolls for the duration of the smell, even if the creature saved.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Natural Trackers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gain proficiency in the survival skill, if they are of a class that gets this skill it becomes expertise.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Gagable</a:t>
            </a: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Gab.</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The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companions within 30’ suffer disadvantage when using the persuasion skill</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7174" name="Picture 1" descr="realistic image of an anthropomorphic medieval skunk mercenary running through a sylvian forest. Image 3 of 4"/>
          <p:cNvPicPr>
            <a:picLocks noChangeAspect="1" noChangeArrowheads="1"/>
          </p:cNvPicPr>
          <p:nvPr/>
        </p:nvPicPr>
        <p:blipFill>
          <a:blip r:embed="rId1"/>
          <a:srcRect/>
          <a:stretch>
            <a:fillRect/>
          </a:stretch>
        </p:blipFill>
        <p:spPr bwMode="auto">
          <a:xfrm>
            <a:off x="3301206" y="506"/>
            <a:ext cx="3595688" cy="3595687"/>
          </a:xfrm>
          <a:prstGeom prst="rect">
            <a:avLst/>
          </a:prstGeom>
          <a:noFill/>
        </p:spPr>
      </p:pic>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77788" y="146191"/>
            <a:ext cx="6858000" cy="457200"/>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smtClean="0">
                <a:ln>
                  <a:noFill/>
                </a:ln>
                <a:solidFill>
                  <a:srgbClr val="805000"/>
                </a:solidFill>
                <a:effectLst/>
                <a:latin typeface="Arial" pitchFamily="34" charset="0" panose="020B0604020202020204"/>
                <a:ea typeface="Arial" pitchFamily="34" charset="0" panose="020B0604020202020204"/>
              </a:rPr>
              <a:t>Skunkee</a:t>
            </a:r>
            <a:endParaRPr kumimoji="0" lang="en-US" altLang="en-US" sz="400" b="0" i="0" u="none" strike="noStrike" cap="none" normalizeH="0" baseline="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sp>
        <p:nvSpPr>
          <p:cNvPr id="9" name="Rectangle 9"/>
          <p:cNvSpPr>
            <a:spLocks noChangeArrowheads="1"/>
          </p:cNvSpPr>
          <p:nvPr/>
        </p:nvSpPr>
        <p:spPr bwMode="auto">
          <a:xfrm>
            <a:off x="1" y="440513"/>
            <a:ext cx="3262312" cy="3323987"/>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tend to be quite reclusive, not necessarily by choice. While they are friendly and outgoing the odor that lingers nearly ever present around them tends to be a bit too much for most people to deal with. They often will find positions that are more independent, such as a Ranger, mercenary or even assassin.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are an even tempered folk, but can have a little bit of an attitude if others start becoming derogatory.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Skunkees</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quite resourceful and quick witted when it comes to problem solving, but do not make for good negotiators. If you can tolerate or get used to the persistent odor they are actually quite handy to have on your side.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10" name="Rectangle 13"/>
          <p:cNvSpPr>
            <a:spLocks noChangeArrowheads="1"/>
          </p:cNvSpPr>
          <p:nvPr/>
        </p:nvSpPr>
        <p:spPr bwMode="auto">
          <a:xfrm>
            <a:off x="-41274" y="3422940"/>
            <a:ext cx="3303587" cy="1015663"/>
          </a:xfrm>
          <a:prstGeom prst="rect">
            <a:avLst/>
          </a:prstGeom>
          <a:noFill/>
          <a:ln>
            <a:noFill/>
          </a:ln>
          <a:effectLst/>
        </p:spPr>
        <p:txBody>
          <a:bodyPr vert="horz" wrap="square" lIns="91440" tIns="45720" rIns="91440" bIns="45720" anchor="ctr">
            <a:prstTxWarp prst="textNoShape">
              <a:avLst/>
            </a:prstTxWarp>
            <a:spAutoFit/>
          </a:body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degree of white and black varies for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Skunkee</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from nearly all back with spots to a full white back. They are quite proud of their tails and normally keep them immaculately brushed.</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Notes Theme">
  <a:themeElements>
    <a:clrScheme name="Office Notes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Notes Theme">
      <a:majorFont>
        <a:latin typeface="Calibri"/>
        <a:ea typeface=""/>
        <a:cs typeface=""/>
      </a:majorFont>
      <a:minorFont>
        <a:latin typeface="Calibri"/>
        <a:ea typeface=""/>
        <a:cs typeface=""/>
      </a:minorFont>
    </a:fontScheme>
    <a:fmtScheme name="Office Notes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1"/>
        </a:gradFill>
      </a:fillStyleLst>
      <a:lnStyleLst>
        <a:ln w="9525" cap="flat" cmpd="sng">
          <a:solidFill>
            <a:schemeClr val="phClr">
              <a:shade val="95000"/>
              <a:satMod val="105000"/>
            </a:schemeClr>
          </a:solidFill>
          <a:prstDash val="solid"/>
        </a:ln>
        <a:ln w="25400" cap="flat" cmpd="sng">
          <a:solidFill>
            <a:schemeClr val="phClr"/>
          </a:solidFill>
          <a:prstDash val="solid"/>
        </a:ln>
        <a:ln w="38100" cap="flat" cmpd="sng">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711</TotalTime>
  <Words>14968</Words>
  <Application>Microsoft Office PowerPoint</Application>
  <PresentationFormat>On-screen Show (4:3)</PresentationFormat>
  <Paragraphs>718</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General Dynamics Electric Boat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Peter Shaw</dc:creator>
  <cp:lastModifiedBy>Ron Shaw</cp:lastModifiedBy>
  <cp:revision>35</cp:revision>
  <cp:lastPrinted>2024-04-01T12:11:34Z</cp:lastPrinted>
  <dcterms:created xsi:type="dcterms:W3CDTF">2024-04-01T11:54:42Z</dcterms:created>
  <dcterms:modified xsi:type="dcterms:W3CDTF">2024-10-26T03:04:15Z</dcterms:modified>
</cp:coreProperties>
</file>